
<file path=[Content_Types].xml><?xml version="1.0" encoding="utf-8"?>
<Types xmlns="http://schemas.openxmlformats.org/package/2006/content-types">
  <Default Extension="bin" ContentType="application/vnd.openxmlformats-officedocument.oleObject"/>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0"/>
  </p:notesMasterIdLst>
  <p:sldIdLst>
    <p:sldId id="256" r:id="rId2"/>
    <p:sldId id="258" r:id="rId3"/>
    <p:sldId id="282" r:id="rId4"/>
    <p:sldId id="257" r:id="rId5"/>
    <p:sldId id="290" r:id="rId6"/>
    <p:sldId id="291" r:id="rId7"/>
    <p:sldId id="273" r:id="rId8"/>
    <p:sldId id="260" r:id="rId9"/>
    <p:sldId id="293" r:id="rId10"/>
    <p:sldId id="301" r:id="rId11"/>
    <p:sldId id="261" r:id="rId12"/>
    <p:sldId id="262" r:id="rId13"/>
    <p:sldId id="281" r:id="rId14"/>
    <p:sldId id="294" r:id="rId15"/>
    <p:sldId id="274" r:id="rId16"/>
    <p:sldId id="271" r:id="rId17"/>
    <p:sldId id="287" r:id="rId18"/>
    <p:sldId id="289" r:id="rId19"/>
    <p:sldId id="275" r:id="rId20"/>
    <p:sldId id="278" r:id="rId21"/>
    <p:sldId id="259" r:id="rId22"/>
    <p:sldId id="286" r:id="rId23"/>
    <p:sldId id="272" r:id="rId24"/>
    <p:sldId id="269" r:id="rId25"/>
    <p:sldId id="270" r:id="rId26"/>
    <p:sldId id="267" r:id="rId27"/>
    <p:sldId id="295" r:id="rId28"/>
    <p:sldId id="268" r:id="rId29"/>
    <p:sldId id="292" r:id="rId30"/>
    <p:sldId id="277" r:id="rId31"/>
    <p:sldId id="296" r:id="rId32"/>
    <p:sldId id="297" r:id="rId33"/>
    <p:sldId id="298" r:id="rId34"/>
    <p:sldId id="299" r:id="rId35"/>
    <p:sldId id="302" r:id="rId36"/>
    <p:sldId id="303" r:id="rId37"/>
    <p:sldId id="304" r:id="rId38"/>
    <p:sldId id="300" r:id="rId39"/>
  </p:sldIdLst>
  <p:sldSz cx="12192000" cy="6858000"/>
  <p:notesSz cx="6858000" cy="9144000"/>
  <p:custDataLst>
    <p:tags r:id="rId41"/>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2CC"/>
    <a:srgbClr val="FF66FF"/>
    <a:srgbClr val="FFFF99"/>
    <a:srgbClr val="FF00FF"/>
    <a:srgbClr val="C55A11"/>
    <a:srgbClr val="09090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2857" autoAdjust="0"/>
  </p:normalViewPr>
  <p:slideViewPr>
    <p:cSldViewPr snapToGrid="0">
      <p:cViewPr varScale="1">
        <p:scale>
          <a:sx n="99" d="100"/>
          <a:sy n="99" d="100"/>
        </p:scale>
        <p:origin x="948"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tags" Target="tags/tag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EFB9D0-E642-430E-ACCB-ECB573D5210F}" type="datetimeFigureOut">
              <a:rPr lang="en-US" smtClean="0"/>
              <a:t>8/11/2023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3521E4C-24C5-451B-BCDF-8850DEC7143D}" type="slidenum">
              <a:rPr lang="en-US" smtClean="0"/>
              <a:t>‹#›</a:t>
            </a:fld>
            <a:endParaRPr lang="en-US"/>
          </a:p>
        </p:txBody>
      </p:sp>
    </p:spTree>
    <p:extLst>
      <p:ext uri="{BB962C8B-B14F-4D97-AF65-F5344CB8AC3E}">
        <p14:creationId xmlns:p14="http://schemas.microsoft.com/office/powerpoint/2010/main" val="39928894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BO" dirty="0"/>
          </a:p>
        </p:txBody>
      </p:sp>
      <p:sp>
        <p:nvSpPr>
          <p:cNvPr id="4" name="Slide Number Placeholder 3"/>
          <p:cNvSpPr>
            <a:spLocks noGrp="1"/>
          </p:cNvSpPr>
          <p:nvPr>
            <p:ph type="sldNum" sz="quarter" idx="5"/>
          </p:nvPr>
        </p:nvSpPr>
        <p:spPr/>
        <p:txBody>
          <a:bodyPr/>
          <a:lstStyle/>
          <a:p>
            <a:fld id="{E3521E4C-24C5-451B-BCDF-8850DEC7143D}" type="slidenum">
              <a:rPr lang="en-US" smtClean="0"/>
              <a:t>13</a:t>
            </a:fld>
            <a:endParaRPr lang="en-US"/>
          </a:p>
        </p:txBody>
      </p:sp>
    </p:spTree>
    <p:extLst>
      <p:ext uri="{BB962C8B-B14F-4D97-AF65-F5344CB8AC3E}">
        <p14:creationId xmlns:p14="http://schemas.microsoft.com/office/powerpoint/2010/main" val="10019363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b="0" i="0" dirty="0">
                <a:solidFill>
                  <a:srgbClr val="D1D5DB"/>
                </a:solidFill>
                <a:effectLst/>
                <a:latin typeface="Söhne"/>
              </a:rPr>
              <a:t>El test se plantea de la siguiente manera: un juez humano interactúa a través de una interfaz de texto con dos participantes, uno es una máquina y el otro es un humano. El juez no puede ver ni oír a los participantes, solo puede comunicarse a través de texto. Si el juez no puede determinar cuál de los dos, la máquina o el humano, está respondiendo a sus preguntas y comentarios, entonces según Turing, se considera que la máquina ha pasado la prueba y ha demostrado un nivel de inteligencia equiparable al humano en ese contexto.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BO" dirty="0"/>
          </a:p>
          <a:p>
            <a:pPr marL="0" marR="0" lvl="0" indent="0" algn="l" defTabSz="914400" rtl="0" eaLnBrk="1" fontAlgn="auto" latinLnBrk="0" hangingPunct="1">
              <a:lnSpc>
                <a:spcPct val="100000"/>
              </a:lnSpc>
              <a:spcBef>
                <a:spcPts val="0"/>
              </a:spcBef>
              <a:spcAft>
                <a:spcPts val="0"/>
              </a:spcAft>
              <a:buClrTx/>
              <a:buSzTx/>
              <a:buFontTx/>
              <a:buNone/>
              <a:tabLst/>
              <a:defRPr/>
            </a:pPr>
            <a:r>
              <a:rPr lang="es-BO" dirty="0"/>
              <a:t>En resumen, el Test de Turing busca evaluar la capacidad de una máquina para generar respuestas y comportamientos que sean tan convincentes como los de un ser humano, sin necesariamente comprender la inteligencia de manera profunda. Aunque el Test de Turing es un concepto influyente en la historia de la inteligencia artificial, también ha sido objeto de debate y críticas, ya que algunos argumentan que la capacidad de imitar el comportamiento humano no equivale necesariamente a la verdadera inteligencia o comprensión.</a:t>
            </a:r>
          </a:p>
          <a:p>
            <a:endParaRPr lang="es-BO" dirty="0"/>
          </a:p>
        </p:txBody>
      </p:sp>
      <p:sp>
        <p:nvSpPr>
          <p:cNvPr id="4" name="Slide Number Placeholder 3"/>
          <p:cNvSpPr>
            <a:spLocks noGrp="1"/>
          </p:cNvSpPr>
          <p:nvPr>
            <p:ph type="sldNum" sz="quarter" idx="5"/>
          </p:nvPr>
        </p:nvSpPr>
        <p:spPr/>
        <p:txBody>
          <a:bodyPr/>
          <a:lstStyle/>
          <a:p>
            <a:fld id="{E3521E4C-24C5-451B-BCDF-8850DEC7143D}" type="slidenum">
              <a:rPr lang="en-US" smtClean="0"/>
              <a:t>14</a:t>
            </a:fld>
            <a:endParaRPr lang="en-US"/>
          </a:p>
        </p:txBody>
      </p:sp>
    </p:spTree>
    <p:extLst>
      <p:ext uri="{BB962C8B-B14F-4D97-AF65-F5344CB8AC3E}">
        <p14:creationId xmlns:p14="http://schemas.microsoft.com/office/powerpoint/2010/main" val="41621532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El Big Data, o </a:t>
            </a:r>
            <a:r>
              <a:rPr lang="en-US" dirty="0" err="1"/>
              <a:t>datos</a:t>
            </a:r>
            <a:r>
              <a:rPr lang="en-US" dirty="0"/>
              <a:t> </a:t>
            </a:r>
            <a:r>
              <a:rPr lang="en-US" dirty="0" err="1"/>
              <a:t>masivos</a:t>
            </a:r>
            <a:r>
              <a:rPr lang="en-US" dirty="0"/>
              <a:t>, describe conjuntos de </a:t>
            </a:r>
            <a:r>
              <a:rPr lang="en-US" dirty="0" err="1"/>
              <a:t>datos</a:t>
            </a:r>
            <a:r>
              <a:rPr lang="en-US" dirty="0"/>
              <a:t> </a:t>
            </a:r>
            <a:r>
              <a:rPr lang="en-US" dirty="0" err="1"/>
              <a:t>extremadamente</a:t>
            </a:r>
            <a:r>
              <a:rPr lang="en-US" dirty="0"/>
              <a:t> </a:t>
            </a:r>
            <a:r>
              <a:rPr lang="en-US" dirty="0" err="1"/>
              <a:t>grandes</a:t>
            </a:r>
            <a:r>
              <a:rPr lang="en-US" dirty="0"/>
              <a:t> y </a:t>
            </a:r>
            <a:r>
              <a:rPr lang="en-US" dirty="0" err="1"/>
              <a:t>complejos</a:t>
            </a:r>
            <a:r>
              <a:rPr lang="en-US" dirty="0"/>
              <a:t> que </a:t>
            </a:r>
            <a:r>
              <a:rPr lang="en-US" dirty="0" err="1"/>
              <a:t>superan</a:t>
            </a:r>
            <a:r>
              <a:rPr lang="en-US" dirty="0"/>
              <a:t> la </a:t>
            </a:r>
            <a:r>
              <a:rPr lang="en-US" dirty="0" err="1"/>
              <a:t>capacidad</a:t>
            </a:r>
            <a:r>
              <a:rPr lang="en-US" dirty="0"/>
              <a:t> de las </a:t>
            </a:r>
            <a:r>
              <a:rPr lang="en-US" dirty="0" err="1"/>
              <a:t>herramientas</a:t>
            </a:r>
            <a:r>
              <a:rPr lang="en-US" dirty="0"/>
              <a:t> </a:t>
            </a:r>
            <a:r>
              <a:rPr lang="en-US" dirty="0" err="1"/>
              <a:t>tradicionales</a:t>
            </a:r>
            <a:r>
              <a:rPr lang="en-US" dirty="0"/>
              <a:t> de </a:t>
            </a:r>
            <a:r>
              <a:rPr lang="en-US" dirty="0" err="1"/>
              <a:t>procesamiento</a:t>
            </a:r>
            <a:r>
              <a:rPr lang="en-US" dirty="0"/>
              <a:t> y </a:t>
            </a:r>
            <a:r>
              <a:rPr lang="en-US" dirty="0" err="1"/>
              <a:t>almacenamiento</a:t>
            </a:r>
            <a:r>
              <a:rPr lang="en-US" dirty="0"/>
              <a:t> de </a:t>
            </a:r>
            <a:r>
              <a:rPr lang="en-US" dirty="0" err="1"/>
              <a:t>datos</a:t>
            </a:r>
            <a:r>
              <a:rPr lang="en-US" dirty="0"/>
              <a:t> para </a:t>
            </a:r>
            <a:r>
              <a:rPr lang="en-US" dirty="0" err="1"/>
              <a:t>gestionarlos</a:t>
            </a:r>
            <a:r>
              <a:rPr lang="en-US" dirty="0"/>
              <a:t> de </a:t>
            </a:r>
            <a:r>
              <a:rPr lang="en-US" dirty="0" err="1"/>
              <a:t>manera</a:t>
            </a:r>
            <a:r>
              <a:rPr lang="en-US" dirty="0"/>
              <a:t> </a:t>
            </a:r>
            <a:r>
              <a:rPr lang="en-US" dirty="0" err="1"/>
              <a:t>eficiente</a:t>
            </a:r>
            <a:r>
              <a:rPr lang="en-US" dirty="0"/>
              <a:t>. Se </a:t>
            </a:r>
            <a:r>
              <a:rPr lang="en-US" dirty="0" err="1"/>
              <a:t>definen</a:t>
            </a:r>
            <a:r>
              <a:rPr lang="en-US" dirty="0"/>
              <a:t> </a:t>
            </a:r>
            <a:r>
              <a:rPr lang="en-US" dirty="0" err="1"/>
              <a:t>por</a:t>
            </a:r>
            <a:r>
              <a:rPr lang="en-US" dirty="0"/>
              <a:t> las 3 Vs:</a:t>
            </a:r>
          </a:p>
          <a:p>
            <a:endParaRPr lang="en-US" dirty="0"/>
          </a:p>
          <a:p>
            <a:r>
              <a:rPr lang="en-US" dirty="0"/>
              <a:t>1. </a:t>
            </a:r>
            <a:r>
              <a:rPr lang="en-US" dirty="0" err="1"/>
              <a:t>Volumen</a:t>
            </a:r>
            <a:r>
              <a:rPr lang="en-US" dirty="0"/>
              <a:t>: El Big Data se </a:t>
            </a:r>
            <a:r>
              <a:rPr lang="en-US" dirty="0" err="1"/>
              <a:t>refiere</a:t>
            </a:r>
            <a:r>
              <a:rPr lang="en-US" dirty="0"/>
              <a:t> a conjuntos de </a:t>
            </a:r>
            <a:r>
              <a:rPr lang="en-US" dirty="0" err="1"/>
              <a:t>datos</a:t>
            </a:r>
            <a:r>
              <a:rPr lang="en-US" dirty="0"/>
              <a:t> que son tan </a:t>
            </a:r>
            <a:r>
              <a:rPr lang="en-US" dirty="0" err="1"/>
              <a:t>grandes</a:t>
            </a:r>
            <a:r>
              <a:rPr lang="en-US" dirty="0"/>
              <a:t> que no </a:t>
            </a:r>
            <a:r>
              <a:rPr lang="en-US" dirty="0" err="1"/>
              <a:t>pueden</a:t>
            </a:r>
            <a:r>
              <a:rPr lang="en-US" dirty="0"/>
              <a:t> ser </a:t>
            </a:r>
            <a:r>
              <a:rPr lang="en-US" dirty="0" err="1"/>
              <a:t>gestionados</a:t>
            </a:r>
            <a:r>
              <a:rPr lang="en-US" dirty="0"/>
              <a:t> o </a:t>
            </a:r>
            <a:r>
              <a:rPr lang="en-US" dirty="0" err="1"/>
              <a:t>procesados</a:t>
            </a:r>
            <a:r>
              <a:rPr lang="en-US" dirty="0"/>
              <a:t> </a:t>
            </a:r>
            <a:r>
              <a:rPr lang="en-US" dirty="0" err="1"/>
              <a:t>mediante</a:t>
            </a:r>
            <a:r>
              <a:rPr lang="en-US" dirty="0"/>
              <a:t> </a:t>
            </a:r>
            <a:r>
              <a:rPr lang="en-US" dirty="0" err="1"/>
              <a:t>sistemas</a:t>
            </a:r>
            <a:r>
              <a:rPr lang="en-US" dirty="0"/>
              <a:t> </a:t>
            </a:r>
            <a:r>
              <a:rPr lang="en-US" dirty="0" err="1"/>
              <a:t>convencionales</a:t>
            </a:r>
            <a:r>
              <a:rPr lang="en-US" dirty="0"/>
              <a:t>. </a:t>
            </a:r>
            <a:r>
              <a:rPr lang="en-US" dirty="0" err="1"/>
              <a:t>Estos</a:t>
            </a:r>
            <a:r>
              <a:rPr lang="en-US" dirty="0"/>
              <a:t> </a:t>
            </a:r>
            <a:r>
              <a:rPr lang="en-US" dirty="0" err="1"/>
              <a:t>datos</a:t>
            </a:r>
            <a:r>
              <a:rPr lang="en-US" dirty="0"/>
              <a:t> </a:t>
            </a:r>
            <a:r>
              <a:rPr lang="en-US" dirty="0" err="1"/>
              <a:t>pueden</a:t>
            </a:r>
            <a:r>
              <a:rPr lang="en-US" dirty="0"/>
              <a:t> </a:t>
            </a:r>
            <a:r>
              <a:rPr lang="en-US" dirty="0" err="1"/>
              <a:t>provenir</a:t>
            </a:r>
            <a:r>
              <a:rPr lang="en-US" dirty="0"/>
              <a:t> de </a:t>
            </a:r>
            <a:r>
              <a:rPr lang="en-US" dirty="0" err="1"/>
              <a:t>diversas</a:t>
            </a:r>
            <a:r>
              <a:rPr lang="en-US" dirty="0"/>
              <a:t> </a:t>
            </a:r>
            <a:r>
              <a:rPr lang="en-US" dirty="0" err="1"/>
              <a:t>fuentes</a:t>
            </a:r>
            <a:r>
              <a:rPr lang="en-US" dirty="0"/>
              <a:t>, </a:t>
            </a:r>
            <a:r>
              <a:rPr lang="en-US" dirty="0" err="1"/>
              <a:t>como</a:t>
            </a:r>
            <a:r>
              <a:rPr lang="en-US" dirty="0"/>
              <a:t> </a:t>
            </a:r>
            <a:r>
              <a:rPr lang="en-US" dirty="0" err="1"/>
              <a:t>sensores</a:t>
            </a:r>
            <a:r>
              <a:rPr lang="en-US" dirty="0"/>
              <a:t>, redes </a:t>
            </a:r>
            <a:r>
              <a:rPr lang="en-US" dirty="0" err="1"/>
              <a:t>sociales</a:t>
            </a:r>
            <a:r>
              <a:rPr lang="en-US" dirty="0"/>
              <a:t>, </a:t>
            </a:r>
            <a:r>
              <a:rPr lang="en-US" dirty="0" err="1"/>
              <a:t>registros</a:t>
            </a:r>
            <a:r>
              <a:rPr lang="en-US" dirty="0"/>
              <a:t> de </a:t>
            </a:r>
            <a:r>
              <a:rPr lang="en-US" dirty="0" err="1"/>
              <a:t>transacciones</a:t>
            </a:r>
            <a:r>
              <a:rPr lang="en-US" dirty="0"/>
              <a:t>, </a:t>
            </a:r>
            <a:r>
              <a:rPr lang="en-US" dirty="0" err="1"/>
              <a:t>datos</a:t>
            </a:r>
            <a:r>
              <a:rPr lang="en-US" dirty="0"/>
              <a:t> de </a:t>
            </a:r>
            <a:r>
              <a:rPr lang="en-US" dirty="0" err="1"/>
              <a:t>investigación</a:t>
            </a:r>
            <a:r>
              <a:rPr lang="en-US" dirty="0"/>
              <a:t>, entre </a:t>
            </a:r>
            <a:r>
              <a:rPr lang="en-US" dirty="0" err="1"/>
              <a:t>otros</a:t>
            </a:r>
            <a:r>
              <a:rPr lang="en-US" dirty="0"/>
              <a:t>. El </a:t>
            </a:r>
            <a:r>
              <a:rPr lang="en-US" dirty="0" err="1"/>
              <a:t>volumen</a:t>
            </a:r>
            <a:r>
              <a:rPr lang="en-US" dirty="0"/>
              <a:t> de </a:t>
            </a:r>
            <a:r>
              <a:rPr lang="en-US" dirty="0" err="1"/>
              <a:t>datos</a:t>
            </a:r>
            <a:r>
              <a:rPr lang="en-US" dirty="0"/>
              <a:t> </a:t>
            </a:r>
            <a:r>
              <a:rPr lang="en-US" dirty="0" err="1"/>
              <a:t>puede</a:t>
            </a:r>
            <a:r>
              <a:rPr lang="en-US" dirty="0"/>
              <a:t> </a:t>
            </a:r>
            <a:r>
              <a:rPr lang="en-US" dirty="0" err="1"/>
              <a:t>llegar</a:t>
            </a:r>
            <a:r>
              <a:rPr lang="en-US" dirty="0"/>
              <a:t> a ser de terabytes, petabytes o </a:t>
            </a:r>
            <a:r>
              <a:rPr lang="en-US" dirty="0" err="1"/>
              <a:t>incluso</a:t>
            </a:r>
            <a:r>
              <a:rPr lang="en-US" dirty="0"/>
              <a:t> exabytes.</a:t>
            </a:r>
          </a:p>
          <a:p>
            <a:endParaRPr lang="en-US" dirty="0"/>
          </a:p>
          <a:p>
            <a:r>
              <a:rPr lang="en-US" dirty="0"/>
              <a:t>2. </a:t>
            </a:r>
            <a:r>
              <a:rPr lang="en-US" dirty="0" err="1"/>
              <a:t>Velocidad</a:t>
            </a:r>
            <a:r>
              <a:rPr lang="en-US" dirty="0"/>
              <a:t>: El Big Data se genera a </a:t>
            </a:r>
            <a:r>
              <a:rPr lang="en-US" dirty="0" err="1"/>
              <a:t>una</a:t>
            </a:r>
            <a:r>
              <a:rPr lang="en-US" dirty="0"/>
              <a:t> </a:t>
            </a:r>
            <a:r>
              <a:rPr lang="en-US" dirty="0" err="1"/>
              <a:t>velocidad</a:t>
            </a:r>
            <a:r>
              <a:rPr lang="en-US" dirty="0"/>
              <a:t> </a:t>
            </a:r>
            <a:r>
              <a:rPr lang="en-US" dirty="0" err="1"/>
              <a:t>increíblemente</a:t>
            </a:r>
            <a:r>
              <a:rPr lang="en-US" dirty="0"/>
              <a:t> </a:t>
            </a:r>
            <a:r>
              <a:rPr lang="en-US" dirty="0" err="1"/>
              <a:t>rápida</a:t>
            </a:r>
            <a:r>
              <a:rPr lang="en-US" dirty="0"/>
              <a:t>. Los </a:t>
            </a:r>
            <a:r>
              <a:rPr lang="en-US" dirty="0" err="1"/>
              <a:t>datos</a:t>
            </a:r>
            <a:r>
              <a:rPr lang="en-US" dirty="0"/>
              <a:t> </a:t>
            </a:r>
            <a:r>
              <a:rPr lang="en-US" dirty="0" err="1"/>
              <a:t>pueden</a:t>
            </a:r>
            <a:r>
              <a:rPr lang="en-US" dirty="0"/>
              <a:t> </a:t>
            </a:r>
            <a:r>
              <a:rPr lang="en-US" dirty="0" err="1"/>
              <a:t>fluir</a:t>
            </a:r>
            <a:r>
              <a:rPr lang="en-US" dirty="0"/>
              <a:t> y ser </a:t>
            </a:r>
            <a:r>
              <a:rPr lang="en-US" dirty="0" err="1"/>
              <a:t>generados</a:t>
            </a:r>
            <a:r>
              <a:rPr lang="en-US" dirty="0"/>
              <a:t> </a:t>
            </a:r>
            <a:r>
              <a:rPr lang="en-US" dirty="0" err="1"/>
              <a:t>en</a:t>
            </a:r>
            <a:r>
              <a:rPr lang="en-US" dirty="0"/>
              <a:t> </a:t>
            </a:r>
            <a:r>
              <a:rPr lang="en-US" dirty="0" err="1"/>
              <a:t>tiempo</a:t>
            </a:r>
            <a:r>
              <a:rPr lang="en-US" dirty="0"/>
              <a:t> real o </a:t>
            </a:r>
            <a:r>
              <a:rPr lang="en-US" dirty="0" err="1"/>
              <a:t>en</a:t>
            </a:r>
            <a:r>
              <a:rPr lang="en-US" dirty="0"/>
              <a:t> </a:t>
            </a:r>
            <a:r>
              <a:rPr lang="en-US" dirty="0" err="1"/>
              <a:t>intervalos</a:t>
            </a:r>
            <a:r>
              <a:rPr lang="en-US" dirty="0"/>
              <a:t> </a:t>
            </a:r>
            <a:r>
              <a:rPr lang="en-US" dirty="0" err="1"/>
              <a:t>muy</a:t>
            </a:r>
            <a:r>
              <a:rPr lang="en-US" dirty="0"/>
              <a:t> </a:t>
            </a:r>
            <a:r>
              <a:rPr lang="en-US" dirty="0" err="1"/>
              <a:t>cortos</a:t>
            </a:r>
            <a:r>
              <a:rPr lang="en-US" dirty="0"/>
              <a:t>. La </a:t>
            </a:r>
            <a:r>
              <a:rPr lang="en-US" dirty="0" err="1"/>
              <a:t>capacidad</a:t>
            </a:r>
            <a:r>
              <a:rPr lang="en-US" dirty="0"/>
              <a:t> para </a:t>
            </a:r>
            <a:r>
              <a:rPr lang="en-US" dirty="0" err="1"/>
              <a:t>capturar</a:t>
            </a:r>
            <a:r>
              <a:rPr lang="en-US" dirty="0"/>
              <a:t>, </a:t>
            </a:r>
            <a:r>
              <a:rPr lang="en-US" dirty="0" err="1"/>
              <a:t>procesar</a:t>
            </a:r>
            <a:r>
              <a:rPr lang="en-US" dirty="0"/>
              <a:t> y </a:t>
            </a:r>
            <a:r>
              <a:rPr lang="en-US" dirty="0" err="1"/>
              <a:t>analizar</a:t>
            </a:r>
            <a:r>
              <a:rPr lang="en-US" dirty="0"/>
              <a:t> </a:t>
            </a:r>
            <a:r>
              <a:rPr lang="en-US" dirty="0" err="1"/>
              <a:t>estos</a:t>
            </a:r>
            <a:r>
              <a:rPr lang="en-US" dirty="0"/>
              <a:t> </a:t>
            </a:r>
            <a:r>
              <a:rPr lang="en-US" dirty="0" err="1"/>
              <a:t>datos</a:t>
            </a:r>
            <a:r>
              <a:rPr lang="en-US" dirty="0"/>
              <a:t> </a:t>
            </a:r>
            <a:r>
              <a:rPr lang="en-US" dirty="0" err="1"/>
              <a:t>en</a:t>
            </a:r>
            <a:r>
              <a:rPr lang="en-US" dirty="0"/>
              <a:t> </a:t>
            </a:r>
            <a:r>
              <a:rPr lang="en-US" dirty="0" err="1"/>
              <a:t>tiempo</a:t>
            </a:r>
            <a:r>
              <a:rPr lang="en-US" dirty="0"/>
              <a:t> real es fundamental para </a:t>
            </a:r>
            <a:r>
              <a:rPr lang="en-US" dirty="0" err="1"/>
              <a:t>obtener</a:t>
            </a:r>
            <a:r>
              <a:rPr lang="en-US" dirty="0"/>
              <a:t> </a:t>
            </a:r>
            <a:r>
              <a:rPr lang="en-US" dirty="0" err="1"/>
              <a:t>información</a:t>
            </a:r>
            <a:r>
              <a:rPr lang="en-US" dirty="0"/>
              <a:t> </a:t>
            </a:r>
            <a:r>
              <a:rPr lang="en-US" dirty="0" err="1"/>
              <a:t>valiosa</a:t>
            </a:r>
            <a:r>
              <a:rPr lang="en-US" dirty="0"/>
              <a:t> y </a:t>
            </a:r>
            <a:r>
              <a:rPr lang="en-US" dirty="0" err="1"/>
              <a:t>tomar</a:t>
            </a:r>
            <a:r>
              <a:rPr lang="en-US" dirty="0"/>
              <a:t> </a:t>
            </a:r>
            <a:r>
              <a:rPr lang="en-US" dirty="0" err="1"/>
              <a:t>decisiones</a:t>
            </a:r>
            <a:r>
              <a:rPr lang="en-US" dirty="0"/>
              <a:t> </a:t>
            </a:r>
            <a:r>
              <a:rPr lang="en-US" dirty="0" err="1"/>
              <a:t>oportunas</a:t>
            </a:r>
            <a:r>
              <a:rPr lang="en-US" dirty="0"/>
              <a:t>.</a:t>
            </a:r>
          </a:p>
          <a:p>
            <a:endParaRPr lang="en-US" dirty="0"/>
          </a:p>
          <a:p>
            <a:r>
              <a:rPr lang="en-US" dirty="0"/>
              <a:t>3. </a:t>
            </a:r>
            <a:r>
              <a:rPr lang="en-US" dirty="0" err="1"/>
              <a:t>Variedad</a:t>
            </a:r>
            <a:r>
              <a:rPr lang="en-US" dirty="0"/>
              <a:t>: Los </a:t>
            </a:r>
            <a:r>
              <a:rPr lang="en-US" dirty="0" err="1"/>
              <a:t>datos</a:t>
            </a:r>
            <a:r>
              <a:rPr lang="en-US" dirty="0"/>
              <a:t> </a:t>
            </a:r>
            <a:r>
              <a:rPr lang="en-US" dirty="0" err="1"/>
              <a:t>masivos</a:t>
            </a:r>
            <a:r>
              <a:rPr lang="en-US" dirty="0"/>
              <a:t> </a:t>
            </a:r>
            <a:r>
              <a:rPr lang="en-US" dirty="0" err="1"/>
              <a:t>pueden</a:t>
            </a:r>
            <a:r>
              <a:rPr lang="en-US" dirty="0"/>
              <a:t> </a:t>
            </a:r>
            <a:r>
              <a:rPr lang="en-US" dirty="0" err="1"/>
              <a:t>presentar</a:t>
            </a:r>
            <a:r>
              <a:rPr lang="en-US" dirty="0"/>
              <a:t> </a:t>
            </a:r>
            <a:r>
              <a:rPr lang="en-US" dirty="0" err="1"/>
              <a:t>una</a:t>
            </a:r>
            <a:r>
              <a:rPr lang="en-US" dirty="0"/>
              <a:t> </a:t>
            </a:r>
            <a:r>
              <a:rPr lang="en-US" dirty="0" err="1"/>
              <a:t>amplia</a:t>
            </a:r>
            <a:r>
              <a:rPr lang="en-US" dirty="0"/>
              <a:t> </a:t>
            </a:r>
            <a:r>
              <a:rPr lang="en-US" dirty="0" err="1"/>
              <a:t>variedad</a:t>
            </a:r>
            <a:r>
              <a:rPr lang="en-US" dirty="0"/>
              <a:t> de </a:t>
            </a:r>
            <a:r>
              <a:rPr lang="en-US" dirty="0" err="1"/>
              <a:t>formatos</a:t>
            </a:r>
            <a:r>
              <a:rPr lang="en-US" dirty="0"/>
              <a:t> y </a:t>
            </a:r>
            <a:r>
              <a:rPr lang="en-US" dirty="0" err="1"/>
              <a:t>tipos</a:t>
            </a:r>
            <a:r>
              <a:rPr lang="en-US" dirty="0"/>
              <a:t>, </a:t>
            </a:r>
            <a:r>
              <a:rPr lang="en-US" dirty="0" err="1"/>
              <a:t>como</a:t>
            </a:r>
            <a:r>
              <a:rPr lang="en-US" dirty="0"/>
              <a:t> </a:t>
            </a:r>
            <a:r>
              <a:rPr lang="en-US" dirty="0" err="1"/>
              <a:t>texto</a:t>
            </a:r>
            <a:r>
              <a:rPr lang="en-US" dirty="0"/>
              <a:t>, </a:t>
            </a:r>
            <a:r>
              <a:rPr lang="en-US" dirty="0" err="1"/>
              <a:t>imágenes</a:t>
            </a:r>
            <a:r>
              <a:rPr lang="en-US" dirty="0"/>
              <a:t>, audio, </a:t>
            </a:r>
            <a:r>
              <a:rPr lang="en-US" dirty="0" err="1"/>
              <a:t>vídeo</a:t>
            </a:r>
            <a:r>
              <a:rPr lang="en-US" dirty="0"/>
              <a:t>, </a:t>
            </a:r>
            <a:r>
              <a:rPr lang="en-US" dirty="0" err="1"/>
              <a:t>datos</a:t>
            </a:r>
            <a:r>
              <a:rPr lang="en-US" dirty="0"/>
              <a:t> </a:t>
            </a:r>
            <a:r>
              <a:rPr lang="en-US" dirty="0" err="1"/>
              <a:t>geoespaciales</a:t>
            </a:r>
            <a:r>
              <a:rPr lang="en-US" dirty="0"/>
              <a:t>, </a:t>
            </a:r>
            <a:r>
              <a:rPr lang="en-US" dirty="0" err="1"/>
              <a:t>datos</a:t>
            </a:r>
            <a:r>
              <a:rPr lang="en-US" dirty="0"/>
              <a:t> </a:t>
            </a:r>
            <a:r>
              <a:rPr lang="en-US" dirty="0" err="1"/>
              <a:t>estructurados</a:t>
            </a:r>
            <a:r>
              <a:rPr lang="en-US" dirty="0"/>
              <a:t> y no </a:t>
            </a:r>
            <a:r>
              <a:rPr lang="en-US" dirty="0" err="1"/>
              <a:t>estructurados</a:t>
            </a:r>
            <a:r>
              <a:rPr lang="en-US" dirty="0"/>
              <a:t>. La </a:t>
            </a:r>
            <a:r>
              <a:rPr lang="en-US" dirty="0" err="1"/>
              <a:t>diversidad</a:t>
            </a:r>
            <a:r>
              <a:rPr lang="en-US" dirty="0"/>
              <a:t> de </a:t>
            </a:r>
            <a:r>
              <a:rPr lang="en-US" dirty="0" err="1"/>
              <a:t>fuentes</a:t>
            </a:r>
            <a:r>
              <a:rPr lang="en-US" dirty="0"/>
              <a:t> y </a:t>
            </a:r>
            <a:r>
              <a:rPr lang="en-US" dirty="0" err="1"/>
              <a:t>formatos</a:t>
            </a:r>
            <a:r>
              <a:rPr lang="en-US" dirty="0"/>
              <a:t> </a:t>
            </a:r>
            <a:r>
              <a:rPr lang="en-US" dirty="0" err="1"/>
              <a:t>añade</a:t>
            </a:r>
            <a:r>
              <a:rPr lang="en-US" dirty="0"/>
              <a:t> </a:t>
            </a:r>
            <a:r>
              <a:rPr lang="en-US" dirty="0" err="1"/>
              <a:t>complejidad</a:t>
            </a:r>
            <a:r>
              <a:rPr lang="en-US" dirty="0"/>
              <a:t> al </a:t>
            </a:r>
            <a:r>
              <a:rPr lang="en-US" dirty="0" err="1"/>
              <a:t>procesamiento</a:t>
            </a:r>
            <a:r>
              <a:rPr lang="en-US" dirty="0"/>
              <a:t> y </a:t>
            </a:r>
            <a:r>
              <a:rPr lang="en-US" dirty="0" err="1"/>
              <a:t>análisis</a:t>
            </a:r>
            <a:r>
              <a:rPr lang="en-US" dirty="0"/>
              <a:t> de </a:t>
            </a:r>
            <a:r>
              <a:rPr lang="en-US" dirty="0" err="1"/>
              <a:t>estos</a:t>
            </a:r>
            <a:r>
              <a:rPr lang="en-US" dirty="0"/>
              <a:t> </a:t>
            </a:r>
            <a:r>
              <a:rPr lang="en-US" dirty="0" err="1"/>
              <a:t>datos</a:t>
            </a:r>
            <a:r>
              <a:rPr lang="en-US" dirty="0"/>
              <a:t>.</a:t>
            </a:r>
          </a:p>
          <a:p>
            <a:endParaRPr lang="en-US" dirty="0"/>
          </a:p>
          <a:p>
            <a:r>
              <a:rPr lang="en-US" dirty="0" err="1"/>
              <a:t>Además</a:t>
            </a:r>
            <a:r>
              <a:rPr lang="en-US" dirty="0"/>
              <a:t> de las "3 V", a </a:t>
            </a:r>
            <a:r>
              <a:rPr lang="en-US" dirty="0" err="1"/>
              <a:t>veces</a:t>
            </a:r>
            <a:r>
              <a:rPr lang="en-US" dirty="0"/>
              <a:t> se </a:t>
            </a:r>
            <a:r>
              <a:rPr lang="en-US" dirty="0" err="1"/>
              <a:t>agregan</a:t>
            </a:r>
            <a:r>
              <a:rPr lang="en-US" dirty="0"/>
              <a:t> </a:t>
            </a:r>
            <a:r>
              <a:rPr lang="en-US" dirty="0" err="1"/>
              <a:t>otras</a:t>
            </a:r>
            <a:r>
              <a:rPr lang="en-US" dirty="0"/>
              <a:t> </a:t>
            </a:r>
            <a:r>
              <a:rPr lang="en-US" dirty="0" err="1"/>
              <a:t>dimensiones</a:t>
            </a:r>
            <a:r>
              <a:rPr lang="en-US" dirty="0"/>
              <a:t> </a:t>
            </a:r>
            <a:r>
              <a:rPr lang="en-US" dirty="0" err="1"/>
              <a:t>como</a:t>
            </a:r>
            <a:r>
              <a:rPr lang="en-US" dirty="0"/>
              <a:t> la "</a:t>
            </a:r>
            <a:r>
              <a:rPr lang="en-US" dirty="0" err="1"/>
              <a:t>variabilidad</a:t>
            </a:r>
            <a:r>
              <a:rPr lang="en-US" dirty="0"/>
              <a:t>" (la </a:t>
            </a:r>
            <a:r>
              <a:rPr lang="en-US" dirty="0" err="1"/>
              <a:t>inconsistencia</a:t>
            </a:r>
            <a:r>
              <a:rPr lang="en-US" dirty="0"/>
              <a:t> </a:t>
            </a:r>
            <a:r>
              <a:rPr lang="en-US" dirty="0" err="1"/>
              <a:t>en</a:t>
            </a:r>
            <a:r>
              <a:rPr lang="en-US" dirty="0"/>
              <a:t> la </a:t>
            </a:r>
            <a:r>
              <a:rPr lang="en-US" dirty="0" err="1"/>
              <a:t>estructura</a:t>
            </a:r>
            <a:r>
              <a:rPr lang="en-US" dirty="0"/>
              <a:t> y </a:t>
            </a:r>
            <a:r>
              <a:rPr lang="en-US" dirty="0" err="1"/>
              <a:t>formato</a:t>
            </a:r>
            <a:r>
              <a:rPr lang="en-US" dirty="0"/>
              <a:t> de </a:t>
            </a:r>
            <a:r>
              <a:rPr lang="en-US" dirty="0" err="1"/>
              <a:t>los</a:t>
            </a:r>
            <a:r>
              <a:rPr lang="en-US" dirty="0"/>
              <a:t> </a:t>
            </a:r>
            <a:r>
              <a:rPr lang="en-US" dirty="0" err="1"/>
              <a:t>datos</a:t>
            </a:r>
            <a:r>
              <a:rPr lang="en-US" dirty="0"/>
              <a:t>) y la "</a:t>
            </a:r>
            <a:r>
              <a:rPr lang="en-US" dirty="0" err="1"/>
              <a:t>veracidad</a:t>
            </a:r>
            <a:r>
              <a:rPr lang="en-US" dirty="0"/>
              <a:t>" (la </a:t>
            </a:r>
            <a:r>
              <a:rPr lang="en-US" dirty="0" err="1"/>
              <a:t>confiabilidad</a:t>
            </a:r>
            <a:r>
              <a:rPr lang="en-US" dirty="0"/>
              <a:t> y </a:t>
            </a:r>
            <a:r>
              <a:rPr lang="en-US" dirty="0" err="1"/>
              <a:t>precisión</a:t>
            </a:r>
            <a:r>
              <a:rPr lang="en-US" dirty="0"/>
              <a:t> de </a:t>
            </a:r>
            <a:r>
              <a:rPr lang="en-US" dirty="0" err="1"/>
              <a:t>los</a:t>
            </a:r>
            <a:r>
              <a:rPr lang="en-US" dirty="0"/>
              <a:t> </a:t>
            </a:r>
            <a:r>
              <a:rPr lang="en-US" dirty="0" err="1"/>
              <a:t>datos</a:t>
            </a:r>
            <a:r>
              <a:rPr lang="en-US" dirty="0"/>
              <a:t>) para </a:t>
            </a:r>
            <a:r>
              <a:rPr lang="en-US" dirty="0" err="1"/>
              <a:t>describir</a:t>
            </a:r>
            <a:r>
              <a:rPr lang="en-US" dirty="0"/>
              <a:t> </a:t>
            </a:r>
            <a:r>
              <a:rPr lang="en-US" dirty="0" err="1"/>
              <a:t>aspectos</a:t>
            </a:r>
            <a:r>
              <a:rPr lang="en-US" dirty="0"/>
              <a:t> </a:t>
            </a:r>
            <a:r>
              <a:rPr lang="en-US" dirty="0" err="1"/>
              <a:t>adicionales</a:t>
            </a:r>
            <a:r>
              <a:rPr lang="en-US" dirty="0"/>
              <a:t> del Big Data.</a:t>
            </a:r>
          </a:p>
          <a:p>
            <a:endParaRPr lang="es-BO" dirty="0"/>
          </a:p>
        </p:txBody>
      </p:sp>
      <p:sp>
        <p:nvSpPr>
          <p:cNvPr id="4" name="Slide Number Placeholder 3"/>
          <p:cNvSpPr>
            <a:spLocks noGrp="1"/>
          </p:cNvSpPr>
          <p:nvPr>
            <p:ph type="sldNum" sz="quarter" idx="5"/>
          </p:nvPr>
        </p:nvSpPr>
        <p:spPr/>
        <p:txBody>
          <a:bodyPr/>
          <a:lstStyle/>
          <a:p>
            <a:fld id="{E3521E4C-24C5-451B-BCDF-8850DEC7143D}" type="slidenum">
              <a:rPr lang="en-US" smtClean="0"/>
              <a:t>16</a:t>
            </a:fld>
            <a:endParaRPr lang="en-US"/>
          </a:p>
        </p:txBody>
      </p:sp>
    </p:spTree>
    <p:extLst>
      <p:ext uri="{BB962C8B-B14F-4D97-AF65-F5344CB8AC3E}">
        <p14:creationId xmlns:p14="http://schemas.microsoft.com/office/powerpoint/2010/main" val="27967237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b="0" i="0" dirty="0">
                <a:solidFill>
                  <a:srgbClr val="D1D5DB"/>
                </a:solidFill>
                <a:effectLst/>
                <a:latin typeface="Söhne"/>
              </a:rPr>
              <a:t>El test se plantea de la siguiente manera: un juez humano interactúa a través de una interfaz de texto con dos participantes, uno es una máquina y el otro es un humano. El juez no puede ver ni oír a los participantes, solo puede comunicarse a través de texto. Si el juez no puede determinar cuál de los dos, la máquina o el humano, está respondiendo a sus preguntas y comentarios, entonces según Turing, se considera que la máquina ha pasado la prueba y ha demostrado un nivel de inteligencia equiparable al humano en ese contexto.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BO" dirty="0"/>
          </a:p>
          <a:p>
            <a:pPr marL="0" marR="0" lvl="0" indent="0" algn="l" defTabSz="914400" rtl="0" eaLnBrk="1" fontAlgn="auto" latinLnBrk="0" hangingPunct="1">
              <a:lnSpc>
                <a:spcPct val="100000"/>
              </a:lnSpc>
              <a:spcBef>
                <a:spcPts val="0"/>
              </a:spcBef>
              <a:spcAft>
                <a:spcPts val="0"/>
              </a:spcAft>
              <a:buClrTx/>
              <a:buSzTx/>
              <a:buFontTx/>
              <a:buNone/>
              <a:tabLst/>
              <a:defRPr/>
            </a:pPr>
            <a:r>
              <a:rPr lang="es-BO" dirty="0"/>
              <a:t>En resumen, el Test de Turing busca evaluar la capacidad de una máquina para generar respuestas y comportamientos que sean tan convincentes como los de un ser humano, sin necesariamente comprender la inteligencia de manera profunda. Aunque el Test de Turing es un concepto influyente en la historia de la inteligencia artificial, también ha sido objeto de debate y críticas, ya que algunos argumentan que la capacidad de imitar el comportamiento humano no equivale necesariamente a la verdadera inteligencia o comprensión.</a:t>
            </a:r>
          </a:p>
          <a:p>
            <a:endParaRPr lang="es-BO" dirty="0"/>
          </a:p>
        </p:txBody>
      </p:sp>
      <p:sp>
        <p:nvSpPr>
          <p:cNvPr id="4" name="Slide Number Placeholder 3"/>
          <p:cNvSpPr>
            <a:spLocks noGrp="1"/>
          </p:cNvSpPr>
          <p:nvPr>
            <p:ph type="sldNum" sz="quarter" idx="5"/>
          </p:nvPr>
        </p:nvSpPr>
        <p:spPr/>
        <p:txBody>
          <a:bodyPr/>
          <a:lstStyle/>
          <a:p>
            <a:fld id="{E3521E4C-24C5-451B-BCDF-8850DEC7143D}" type="slidenum">
              <a:rPr lang="en-US" smtClean="0"/>
              <a:t>20</a:t>
            </a:fld>
            <a:endParaRPr lang="en-US"/>
          </a:p>
        </p:txBody>
      </p:sp>
    </p:spTree>
    <p:extLst>
      <p:ext uri="{BB962C8B-B14F-4D97-AF65-F5344CB8AC3E}">
        <p14:creationId xmlns:p14="http://schemas.microsoft.com/office/powerpoint/2010/main" val="37598094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BO" sz="1200" noProof="0" dirty="0"/>
              <a:t>1. Robot: dispositivo mecánico que se puede programar para realizar varias tareas. Máquina autónoma o semiautónoma diseñada </a:t>
            </a:r>
            <a:r>
              <a:rPr lang="es-BO" sz="1200" noProof="0" dirty="0" err="1"/>
              <a:t>e.g</a:t>
            </a:r>
            <a:r>
              <a:rPr lang="es-BO" sz="1200" noProof="0" dirty="0"/>
              <a:t>. brazos robóticos industriales utilizados en la fabricación hasta drones autónomos utilizados para la vigilancia.</a:t>
            </a:r>
          </a:p>
          <a:p>
            <a:endParaRPr lang="es-BO" sz="1200" noProof="0" dirty="0"/>
          </a:p>
          <a:p>
            <a:r>
              <a:rPr lang="es-BO" sz="1200" noProof="0" dirty="0"/>
              <a:t>2. Android: robot diseñado específicamente para parecerse e imitar la apariencia y el comportamiento humanos. Los androides están diseñados para tener características similares a las de los humanos, como cabeza, torso, extremidades y, a veces, incluso expresiones faciales. A menudo incorporan sistemas avanzados de inteligencia artificial (IA) para interactuar con los humanos de forma más natural y emular el comportamiento humano.</a:t>
            </a:r>
          </a:p>
          <a:p>
            <a:endParaRPr lang="es-BO" sz="1200" noProof="0" dirty="0"/>
          </a:p>
          <a:p>
            <a:r>
              <a:rPr lang="es-BO" sz="1200" noProof="0" dirty="0"/>
              <a:t>3. </a:t>
            </a:r>
            <a:r>
              <a:rPr lang="es-BO" sz="1200" noProof="0" dirty="0" err="1"/>
              <a:t>Cyborg</a:t>
            </a:r>
            <a:r>
              <a:rPr lang="es-BO" sz="1200" noProof="0" dirty="0"/>
              <a:t>: un </a:t>
            </a:r>
            <a:r>
              <a:rPr lang="es-BO" sz="1200" noProof="0" dirty="0" err="1"/>
              <a:t>cyborg</a:t>
            </a:r>
            <a:r>
              <a:rPr lang="es-BO" sz="1200" noProof="0" dirty="0"/>
              <a:t>, abreviatura de "organismo cibernético", es un organismo (normalmente un ser humano) que tiene componentes biológicos y artificiales integrados en su cuerpo. Los </a:t>
            </a:r>
            <a:r>
              <a:rPr lang="es-BO" sz="1200" noProof="0" dirty="0" err="1"/>
              <a:t>cyborgs</a:t>
            </a:r>
            <a:r>
              <a:rPr lang="es-BO" sz="1200" noProof="0" dirty="0"/>
              <a:t> son una fusión de elementos biológicos y tecnológicos. Esto puede incluir la implantación de dispositivos electrónicos o miembros artificiales para mejorar o reemplazar ciertas funciones corporales. El objetivo de la tecnología </a:t>
            </a:r>
            <a:r>
              <a:rPr lang="es-BO" sz="1200" noProof="0" dirty="0" err="1"/>
              <a:t>cyborg</a:t>
            </a:r>
            <a:r>
              <a:rPr lang="es-BO" sz="1200" noProof="0" dirty="0"/>
              <a:t> es mejorar las capacidades humanas o compensar las discapacidades. Los </a:t>
            </a:r>
            <a:r>
              <a:rPr lang="es-BO" sz="1200" noProof="0" dirty="0" err="1"/>
              <a:t>cyborgs</a:t>
            </a:r>
            <a:r>
              <a:rPr lang="es-BO" sz="1200" noProof="0" dirty="0"/>
              <a:t> pueden variar desde individuos con prótesis hasta ejemplos más avanzados en los que los dispositivos electrónicos están conectados directamente al cerebro o al sistema nervioso. Estas adiciones tecnológicas tienen como objetivo aumentar o restaurar la funcionalidad más allá de lo que es naturalmente posible para el cuerpo humano.</a:t>
            </a:r>
          </a:p>
          <a:p>
            <a:endParaRPr lang="es-BO" sz="1200" noProof="0" dirty="0"/>
          </a:p>
          <a:p>
            <a:r>
              <a:rPr lang="es-ES" dirty="0"/>
              <a:t>El instituto RIKEN en Japón ha diseñado una cucaracha </a:t>
            </a:r>
            <a:r>
              <a:rPr lang="es-ES" dirty="0" err="1"/>
              <a:t>cyborg</a:t>
            </a:r>
            <a:r>
              <a:rPr lang="es-ES" dirty="0"/>
              <a:t> recargable a control remoto, que se puede usar para misiones de búsqueda y rescate en áreas peligrosas y para monitorear el medio ambiente.</a:t>
            </a:r>
            <a:endParaRPr lang="es-BO" sz="1200" noProof="0" dirty="0"/>
          </a:p>
          <a:p>
            <a:endParaRPr lang="es-BO" dirty="0"/>
          </a:p>
        </p:txBody>
      </p:sp>
      <p:sp>
        <p:nvSpPr>
          <p:cNvPr id="4" name="Slide Number Placeholder 3"/>
          <p:cNvSpPr>
            <a:spLocks noGrp="1"/>
          </p:cNvSpPr>
          <p:nvPr>
            <p:ph type="sldNum" sz="quarter" idx="5"/>
          </p:nvPr>
        </p:nvSpPr>
        <p:spPr/>
        <p:txBody>
          <a:bodyPr/>
          <a:lstStyle/>
          <a:p>
            <a:fld id="{E3521E4C-24C5-451B-BCDF-8850DEC7143D}" type="slidenum">
              <a:rPr lang="en-US" smtClean="0"/>
              <a:t>22</a:t>
            </a:fld>
            <a:endParaRPr lang="en-US"/>
          </a:p>
        </p:txBody>
      </p:sp>
    </p:spTree>
    <p:extLst>
      <p:ext uri="{BB962C8B-B14F-4D97-AF65-F5344CB8AC3E}">
        <p14:creationId xmlns:p14="http://schemas.microsoft.com/office/powerpoint/2010/main" val="20454151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BO" dirty="0"/>
              <a:t>PSC: predictive </a:t>
            </a:r>
            <a:r>
              <a:rPr lang="es-BO" dirty="0" err="1"/>
              <a:t>stochastic</a:t>
            </a:r>
            <a:r>
              <a:rPr lang="es-BO" dirty="0"/>
              <a:t> </a:t>
            </a:r>
            <a:r>
              <a:rPr lang="es-BO" dirty="0" err="1"/>
              <a:t>complexity</a:t>
            </a:r>
            <a:endParaRPr lang="es-BO" dirty="0"/>
          </a:p>
        </p:txBody>
      </p:sp>
      <p:sp>
        <p:nvSpPr>
          <p:cNvPr id="4" name="Slide Number Placeholder 3"/>
          <p:cNvSpPr>
            <a:spLocks noGrp="1"/>
          </p:cNvSpPr>
          <p:nvPr>
            <p:ph type="sldNum" sz="quarter" idx="5"/>
          </p:nvPr>
        </p:nvSpPr>
        <p:spPr/>
        <p:txBody>
          <a:bodyPr/>
          <a:lstStyle/>
          <a:p>
            <a:fld id="{E3521E4C-24C5-451B-BCDF-8850DEC7143D}" type="slidenum">
              <a:rPr lang="en-US" smtClean="0"/>
              <a:t>35</a:t>
            </a:fld>
            <a:endParaRPr lang="en-US"/>
          </a:p>
        </p:txBody>
      </p:sp>
    </p:spTree>
    <p:extLst>
      <p:ext uri="{BB962C8B-B14F-4D97-AF65-F5344CB8AC3E}">
        <p14:creationId xmlns:p14="http://schemas.microsoft.com/office/powerpoint/2010/main" val="22275313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BO" dirty="0"/>
              <a:t>LSTM: </a:t>
            </a:r>
            <a:r>
              <a:rPr lang="es-BO" dirty="0" err="1"/>
              <a:t>long</a:t>
            </a:r>
            <a:r>
              <a:rPr lang="es-BO" dirty="0"/>
              <a:t>-short </a:t>
            </a:r>
            <a:r>
              <a:rPr lang="es-BO" dirty="0" err="1"/>
              <a:t>term</a:t>
            </a:r>
            <a:r>
              <a:rPr lang="es-BO" dirty="0"/>
              <a:t> </a:t>
            </a:r>
            <a:r>
              <a:rPr lang="es-BO" dirty="0" err="1"/>
              <a:t>memory</a:t>
            </a:r>
            <a:r>
              <a:rPr lang="es-BO" dirty="0"/>
              <a:t> NN</a:t>
            </a:r>
          </a:p>
        </p:txBody>
      </p:sp>
      <p:sp>
        <p:nvSpPr>
          <p:cNvPr id="4" name="Slide Number Placeholder 3"/>
          <p:cNvSpPr>
            <a:spLocks noGrp="1"/>
          </p:cNvSpPr>
          <p:nvPr>
            <p:ph type="sldNum" sz="quarter" idx="5"/>
          </p:nvPr>
        </p:nvSpPr>
        <p:spPr/>
        <p:txBody>
          <a:bodyPr/>
          <a:lstStyle/>
          <a:p>
            <a:fld id="{E3521E4C-24C5-451B-BCDF-8850DEC7143D}" type="slidenum">
              <a:rPr lang="en-US" smtClean="0"/>
              <a:t>36</a:t>
            </a:fld>
            <a:endParaRPr lang="en-US"/>
          </a:p>
        </p:txBody>
      </p:sp>
    </p:spTree>
    <p:extLst>
      <p:ext uri="{BB962C8B-B14F-4D97-AF65-F5344CB8AC3E}">
        <p14:creationId xmlns:p14="http://schemas.microsoft.com/office/powerpoint/2010/main" val="34562895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84A802-7B85-7EB8-C7DC-7658F8BD0278}"/>
              </a:ext>
            </a:extLst>
          </p:cNvPr>
          <p:cNvSpPr>
            <a:spLocks noGrp="1"/>
          </p:cNvSpPr>
          <p:nvPr>
            <p:ph type="ctrTitle"/>
          </p:nvPr>
        </p:nvSpPr>
        <p:spPr>
          <a:xfrm>
            <a:off x="1524000" y="1122363"/>
            <a:ext cx="9144000" cy="2387600"/>
          </a:xfrm>
        </p:spPr>
        <p:txBody>
          <a:bodyPr anchor="b"/>
          <a:lstStyle>
            <a:lvl1pPr algn="ctr">
              <a:defRPr sz="6000">
                <a:latin typeface="Impact" panose="020B0806030902050204" pitchFamily="34" charset="0"/>
              </a:defRPr>
            </a:lvl1pPr>
          </a:lstStyle>
          <a:p>
            <a:r>
              <a:rPr lang="en-US"/>
              <a:t>Click to edit Master title style</a:t>
            </a:r>
          </a:p>
        </p:txBody>
      </p:sp>
      <p:sp>
        <p:nvSpPr>
          <p:cNvPr id="3" name="Subtitle 2">
            <a:extLst>
              <a:ext uri="{FF2B5EF4-FFF2-40B4-BE49-F238E27FC236}">
                <a16:creationId xmlns:a16="http://schemas.microsoft.com/office/drawing/2014/main" id="{94F25B33-B22D-03B1-FA9E-A5D97E2FEFC9}"/>
              </a:ext>
            </a:extLst>
          </p:cNvPr>
          <p:cNvSpPr>
            <a:spLocks noGrp="1"/>
          </p:cNvSpPr>
          <p:nvPr>
            <p:ph type="subTitle" idx="1"/>
          </p:nvPr>
        </p:nvSpPr>
        <p:spPr>
          <a:xfrm>
            <a:off x="1524000" y="3602038"/>
            <a:ext cx="9144000" cy="1655762"/>
          </a:xfrm>
        </p:spPr>
        <p:txBody>
          <a:bodyPr/>
          <a:lstStyle>
            <a:lvl1pPr marL="0" indent="0" algn="ctr">
              <a:buNone/>
              <a:defRPr sz="2400">
                <a:latin typeface="Impact" panose="020B080603090205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61C6111-FB2D-C0EE-5105-6FBE15B0DF1D}"/>
              </a:ext>
            </a:extLst>
          </p:cNvPr>
          <p:cNvSpPr>
            <a:spLocks noGrp="1"/>
          </p:cNvSpPr>
          <p:nvPr>
            <p:ph type="dt" sz="half" idx="10"/>
          </p:nvPr>
        </p:nvSpPr>
        <p:spPr/>
        <p:txBody>
          <a:bodyPr/>
          <a:lstStyle>
            <a:lvl1pPr>
              <a:defRPr>
                <a:latin typeface="Impact" panose="020B0806030902050204" pitchFamily="34" charset="0"/>
              </a:defRPr>
            </a:lvl1pPr>
          </a:lstStyle>
          <a:p>
            <a:fld id="{C87F14AD-D836-415A-917E-74AB5015882A}" type="datetimeFigureOut">
              <a:rPr lang="en-US" smtClean="0"/>
              <a:pPr/>
              <a:t>8/11/2023</a:t>
            </a:fld>
            <a:endParaRPr lang="en-US"/>
          </a:p>
        </p:txBody>
      </p:sp>
      <p:sp>
        <p:nvSpPr>
          <p:cNvPr id="5" name="Footer Placeholder 4">
            <a:extLst>
              <a:ext uri="{FF2B5EF4-FFF2-40B4-BE49-F238E27FC236}">
                <a16:creationId xmlns:a16="http://schemas.microsoft.com/office/drawing/2014/main" id="{8D770EC2-49A1-6937-DEA0-3731D845A38E}"/>
              </a:ext>
            </a:extLst>
          </p:cNvPr>
          <p:cNvSpPr>
            <a:spLocks noGrp="1"/>
          </p:cNvSpPr>
          <p:nvPr>
            <p:ph type="ftr" sz="quarter" idx="11"/>
          </p:nvPr>
        </p:nvSpPr>
        <p:spPr/>
        <p:txBody>
          <a:bodyPr/>
          <a:lstStyle>
            <a:lvl1pPr>
              <a:defRPr>
                <a:latin typeface="Impact" panose="020B0806030902050204" pitchFamily="34" charset="0"/>
              </a:defRPr>
            </a:lvl1pPr>
          </a:lstStyle>
          <a:p>
            <a:endParaRPr lang="en-US"/>
          </a:p>
        </p:txBody>
      </p:sp>
      <p:sp>
        <p:nvSpPr>
          <p:cNvPr id="6" name="Slide Number Placeholder 5">
            <a:extLst>
              <a:ext uri="{FF2B5EF4-FFF2-40B4-BE49-F238E27FC236}">
                <a16:creationId xmlns:a16="http://schemas.microsoft.com/office/drawing/2014/main" id="{4DB0D66E-9F3F-F9A5-694F-A7E3664AB005}"/>
              </a:ext>
            </a:extLst>
          </p:cNvPr>
          <p:cNvSpPr>
            <a:spLocks noGrp="1"/>
          </p:cNvSpPr>
          <p:nvPr>
            <p:ph type="sldNum" sz="quarter" idx="12"/>
          </p:nvPr>
        </p:nvSpPr>
        <p:spPr/>
        <p:txBody>
          <a:bodyPr/>
          <a:lstStyle>
            <a:lvl1pPr>
              <a:defRPr>
                <a:latin typeface="Impact" panose="020B0806030902050204" pitchFamily="34" charset="0"/>
              </a:defRPr>
            </a:lvl1pPr>
          </a:lstStyle>
          <a:p>
            <a:fld id="{BEBA4369-EA59-4746-9333-EA3155A29707}" type="slidenum">
              <a:rPr lang="en-US" smtClean="0"/>
              <a:pPr/>
              <a:t>‹#›</a:t>
            </a:fld>
            <a:endParaRPr lang="en-US"/>
          </a:p>
        </p:txBody>
      </p:sp>
    </p:spTree>
    <p:extLst>
      <p:ext uri="{BB962C8B-B14F-4D97-AF65-F5344CB8AC3E}">
        <p14:creationId xmlns:p14="http://schemas.microsoft.com/office/powerpoint/2010/main" val="19105126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051F70-E1AE-E16B-2CDD-D8189485B19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74E2ED9-826E-DED1-E350-F71817C398A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E4950C3-8923-8DC0-B96A-C5B1C0525304}"/>
              </a:ext>
            </a:extLst>
          </p:cNvPr>
          <p:cNvSpPr>
            <a:spLocks noGrp="1"/>
          </p:cNvSpPr>
          <p:nvPr>
            <p:ph type="dt" sz="half" idx="10"/>
          </p:nvPr>
        </p:nvSpPr>
        <p:spPr/>
        <p:txBody>
          <a:bodyPr/>
          <a:lstStyle/>
          <a:p>
            <a:fld id="{C87F14AD-D836-415A-917E-74AB5015882A}" type="datetimeFigureOut">
              <a:rPr lang="en-US" smtClean="0"/>
              <a:t>8/11/2023</a:t>
            </a:fld>
            <a:endParaRPr lang="en-US"/>
          </a:p>
        </p:txBody>
      </p:sp>
      <p:sp>
        <p:nvSpPr>
          <p:cNvPr id="5" name="Footer Placeholder 4">
            <a:extLst>
              <a:ext uri="{FF2B5EF4-FFF2-40B4-BE49-F238E27FC236}">
                <a16:creationId xmlns:a16="http://schemas.microsoft.com/office/drawing/2014/main" id="{D3D77B48-3B5D-8D7E-13E8-0BBC3470A93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94A957C-55B4-E84A-174C-4FE85D8649FB}"/>
              </a:ext>
            </a:extLst>
          </p:cNvPr>
          <p:cNvSpPr>
            <a:spLocks noGrp="1"/>
          </p:cNvSpPr>
          <p:nvPr>
            <p:ph type="sldNum" sz="quarter" idx="12"/>
          </p:nvPr>
        </p:nvSpPr>
        <p:spPr/>
        <p:txBody>
          <a:bodyPr/>
          <a:lstStyle/>
          <a:p>
            <a:fld id="{BEBA4369-EA59-4746-9333-EA3155A29707}" type="slidenum">
              <a:rPr lang="en-US" smtClean="0"/>
              <a:t>‹#›</a:t>
            </a:fld>
            <a:endParaRPr lang="en-US"/>
          </a:p>
        </p:txBody>
      </p:sp>
    </p:spTree>
    <p:extLst>
      <p:ext uri="{BB962C8B-B14F-4D97-AF65-F5344CB8AC3E}">
        <p14:creationId xmlns:p14="http://schemas.microsoft.com/office/powerpoint/2010/main" val="38763615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9799EA5-B0A7-909F-BF8B-11EA5DF05DC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0A88DAA-6A79-5D5C-EE2B-BE559DF38A8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44834BA-F180-B5DF-73C7-E8C7DE753209}"/>
              </a:ext>
            </a:extLst>
          </p:cNvPr>
          <p:cNvSpPr>
            <a:spLocks noGrp="1"/>
          </p:cNvSpPr>
          <p:nvPr>
            <p:ph type="dt" sz="half" idx="10"/>
          </p:nvPr>
        </p:nvSpPr>
        <p:spPr/>
        <p:txBody>
          <a:bodyPr/>
          <a:lstStyle/>
          <a:p>
            <a:fld id="{C87F14AD-D836-415A-917E-74AB5015882A}" type="datetimeFigureOut">
              <a:rPr lang="en-US" smtClean="0"/>
              <a:t>8/11/2023</a:t>
            </a:fld>
            <a:endParaRPr lang="en-US"/>
          </a:p>
        </p:txBody>
      </p:sp>
      <p:sp>
        <p:nvSpPr>
          <p:cNvPr id="5" name="Footer Placeholder 4">
            <a:extLst>
              <a:ext uri="{FF2B5EF4-FFF2-40B4-BE49-F238E27FC236}">
                <a16:creationId xmlns:a16="http://schemas.microsoft.com/office/drawing/2014/main" id="{8BDDC31E-1509-26C9-A3E6-DDD5CAF724D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5BB1916-3E28-B5F2-73D1-659D2A7ED3E4}"/>
              </a:ext>
            </a:extLst>
          </p:cNvPr>
          <p:cNvSpPr>
            <a:spLocks noGrp="1"/>
          </p:cNvSpPr>
          <p:nvPr>
            <p:ph type="sldNum" sz="quarter" idx="12"/>
          </p:nvPr>
        </p:nvSpPr>
        <p:spPr/>
        <p:txBody>
          <a:bodyPr/>
          <a:lstStyle/>
          <a:p>
            <a:fld id="{BEBA4369-EA59-4746-9333-EA3155A29707}" type="slidenum">
              <a:rPr lang="en-US" smtClean="0"/>
              <a:t>‹#›</a:t>
            </a:fld>
            <a:endParaRPr lang="en-US"/>
          </a:p>
        </p:txBody>
      </p:sp>
    </p:spTree>
    <p:extLst>
      <p:ext uri="{BB962C8B-B14F-4D97-AF65-F5344CB8AC3E}">
        <p14:creationId xmlns:p14="http://schemas.microsoft.com/office/powerpoint/2010/main" val="16152027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C2EF41-AA43-ED9C-4C80-1FA7525B1D9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14A17A1-6FCF-984E-53C1-6439BDE7E17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8CCED56-93EC-3D51-C16E-73C4DDDA62A6}"/>
              </a:ext>
            </a:extLst>
          </p:cNvPr>
          <p:cNvSpPr>
            <a:spLocks noGrp="1"/>
          </p:cNvSpPr>
          <p:nvPr>
            <p:ph type="dt" sz="half" idx="10"/>
          </p:nvPr>
        </p:nvSpPr>
        <p:spPr/>
        <p:txBody>
          <a:bodyPr/>
          <a:lstStyle/>
          <a:p>
            <a:fld id="{C87F14AD-D836-415A-917E-74AB5015882A}" type="datetimeFigureOut">
              <a:rPr lang="en-US" smtClean="0"/>
              <a:t>8/11/2023</a:t>
            </a:fld>
            <a:endParaRPr lang="en-US"/>
          </a:p>
        </p:txBody>
      </p:sp>
      <p:sp>
        <p:nvSpPr>
          <p:cNvPr id="5" name="Footer Placeholder 4">
            <a:extLst>
              <a:ext uri="{FF2B5EF4-FFF2-40B4-BE49-F238E27FC236}">
                <a16:creationId xmlns:a16="http://schemas.microsoft.com/office/drawing/2014/main" id="{6D87684B-E8D9-ABB3-726E-D85E7EAFF58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C576219-0604-89DE-26F1-215A20182729}"/>
              </a:ext>
            </a:extLst>
          </p:cNvPr>
          <p:cNvSpPr>
            <a:spLocks noGrp="1"/>
          </p:cNvSpPr>
          <p:nvPr>
            <p:ph type="sldNum" sz="quarter" idx="12"/>
          </p:nvPr>
        </p:nvSpPr>
        <p:spPr/>
        <p:txBody>
          <a:bodyPr/>
          <a:lstStyle/>
          <a:p>
            <a:fld id="{BEBA4369-EA59-4746-9333-EA3155A29707}" type="slidenum">
              <a:rPr lang="en-US" smtClean="0"/>
              <a:t>‹#›</a:t>
            </a:fld>
            <a:endParaRPr lang="en-US"/>
          </a:p>
        </p:txBody>
      </p:sp>
    </p:spTree>
    <p:extLst>
      <p:ext uri="{BB962C8B-B14F-4D97-AF65-F5344CB8AC3E}">
        <p14:creationId xmlns:p14="http://schemas.microsoft.com/office/powerpoint/2010/main" val="5162983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A1474D-4F0B-1E07-33EA-46510EA687E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3AC5B5F-3DA2-7B83-62CA-234617792FE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B2FD4F8-CC91-D1DB-7D58-3DD9D8EB426C}"/>
              </a:ext>
            </a:extLst>
          </p:cNvPr>
          <p:cNvSpPr>
            <a:spLocks noGrp="1"/>
          </p:cNvSpPr>
          <p:nvPr>
            <p:ph type="dt" sz="half" idx="10"/>
          </p:nvPr>
        </p:nvSpPr>
        <p:spPr/>
        <p:txBody>
          <a:bodyPr/>
          <a:lstStyle/>
          <a:p>
            <a:fld id="{C87F14AD-D836-415A-917E-74AB5015882A}" type="datetimeFigureOut">
              <a:rPr lang="en-US" smtClean="0"/>
              <a:t>8/11/2023</a:t>
            </a:fld>
            <a:endParaRPr lang="en-US"/>
          </a:p>
        </p:txBody>
      </p:sp>
      <p:sp>
        <p:nvSpPr>
          <p:cNvPr id="5" name="Footer Placeholder 4">
            <a:extLst>
              <a:ext uri="{FF2B5EF4-FFF2-40B4-BE49-F238E27FC236}">
                <a16:creationId xmlns:a16="http://schemas.microsoft.com/office/drawing/2014/main" id="{E36AF5B9-5754-5553-EC55-7858A801EF2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9D7764D-7D10-97EF-9A7D-08B0BC459875}"/>
              </a:ext>
            </a:extLst>
          </p:cNvPr>
          <p:cNvSpPr>
            <a:spLocks noGrp="1"/>
          </p:cNvSpPr>
          <p:nvPr>
            <p:ph type="sldNum" sz="quarter" idx="12"/>
          </p:nvPr>
        </p:nvSpPr>
        <p:spPr/>
        <p:txBody>
          <a:bodyPr/>
          <a:lstStyle/>
          <a:p>
            <a:fld id="{BEBA4369-EA59-4746-9333-EA3155A29707}" type="slidenum">
              <a:rPr lang="en-US" smtClean="0"/>
              <a:t>‹#›</a:t>
            </a:fld>
            <a:endParaRPr lang="en-US"/>
          </a:p>
        </p:txBody>
      </p:sp>
    </p:spTree>
    <p:extLst>
      <p:ext uri="{BB962C8B-B14F-4D97-AF65-F5344CB8AC3E}">
        <p14:creationId xmlns:p14="http://schemas.microsoft.com/office/powerpoint/2010/main" val="10090099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A931B3-7508-1298-6FC0-9A5264001E9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14F850C-EFFE-9FA2-1BF6-5B306EB2E5F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9F0581C-F800-DF6B-EDC0-C29DE487FC9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204DE70-5328-12EA-1B3E-363F90956C00}"/>
              </a:ext>
            </a:extLst>
          </p:cNvPr>
          <p:cNvSpPr>
            <a:spLocks noGrp="1"/>
          </p:cNvSpPr>
          <p:nvPr>
            <p:ph type="dt" sz="half" idx="10"/>
          </p:nvPr>
        </p:nvSpPr>
        <p:spPr/>
        <p:txBody>
          <a:bodyPr/>
          <a:lstStyle/>
          <a:p>
            <a:fld id="{C87F14AD-D836-415A-917E-74AB5015882A}" type="datetimeFigureOut">
              <a:rPr lang="en-US" smtClean="0"/>
              <a:t>8/11/2023</a:t>
            </a:fld>
            <a:endParaRPr lang="en-US"/>
          </a:p>
        </p:txBody>
      </p:sp>
      <p:sp>
        <p:nvSpPr>
          <p:cNvPr id="6" name="Footer Placeholder 5">
            <a:extLst>
              <a:ext uri="{FF2B5EF4-FFF2-40B4-BE49-F238E27FC236}">
                <a16:creationId xmlns:a16="http://schemas.microsoft.com/office/drawing/2014/main" id="{4BC94436-9676-208D-6782-717F5D52490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11D4710-8133-2D5C-6814-FF712272BDA9}"/>
              </a:ext>
            </a:extLst>
          </p:cNvPr>
          <p:cNvSpPr>
            <a:spLocks noGrp="1"/>
          </p:cNvSpPr>
          <p:nvPr>
            <p:ph type="sldNum" sz="quarter" idx="12"/>
          </p:nvPr>
        </p:nvSpPr>
        <p:spPr/>
        <p:txBody>
          <a:bodyPr/>
          <a:lstStyle/>
          <a:p>
            <a:fld id="{BEBA4369-EA59-4746-9333-EA3155A29707}" type="slidenum">
              <a:rPr lang="en-US" smtClean="0"/>
              <a:t>‹#›</a:t>
            </a:fld>
            <a:endParaRPr lang="en-US"/>
          </a:p>
        </p:txBody>
      </p:sp>
    </p:spTree>
    <p:extLst>
      <p:ext uri="{BB962C8B-B14F-4D97-AF65-F5344CB8AC3E}">
        <p14:creationId xmlns:p14="http://schemas.microsoft.com/office/powerpoint/2010/main" val="13003818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7F230A-D9B5-738E-479C-7E7DE1AA5B6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7161B52-D675-1E5D-0E38-DBADC9BF7A0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0B0E5CA-2B9B-1574-094B-72322FF91ED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F836C79-37A6-A721-D083-32F21C4D7F7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BDF3FD-B3F5-8236-3F4D-D6919FDCC6C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3DA17B2-A987-D063-83B0-A79116CFEC90}"/>
              </a:ext>
            </a:extLst>
          </p:cNvPr>
          <p:cNvSpPr>
            <a:spLocks noGrp="1"/>
          </p:cNvSpPr>
          <p:nvPr>
            <p:ph type="dt" sz="half" idx="10"/>
          </p:nvPr>
        </p:nvSpPr>
        <p:spPr/>
        <p:txBody>
          <a:bodyPr/>
          <a:lstStyle/>
          <a:p>
            <a:fld id="{C87F14AD-D836-415A-917E-74AB5015882A}" type="datetimeFigureOut">
              <a:rPr lang="en-US" smtClean="0"/>
              <a:t>8/11/2023</a:t>
            </a:fld>
            <a:endParaRPr lang="en-US"/>
          </a:p>
        </p:txBody>
      </p:sp>
      <p:sp>
        <p:nvSpPr>
          <p:cNvPr id="8" name="Footer Placeholder 7">
            <a:extLst>
              <a:ext uri="{FF2B5EF4-FFF2-40B4-BE49-F238E27FC236}">
                <a16:creationId xmlns:a16="http://schemas.microsoft.com/office/drawing/2014/main" id="{7DF1C46C-A9C6-4516-4911-419D1CDAA68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CAD883E-6323-8ED7-66C4-4708CD69C6CF}"/>
              </a:ext>
            </a:extLst>
          </p:cNvPr>
          <p:cNvSpPr>
            <a:spLocks noGrp="1"/>
          </p:cNvSpPr>
          <p:nvPr>
            <p:ph type="sldNum" sz="quarter" idx="12"/>
          </p:nvPr>
        </p:nvSpPr>
        <p:spPr/>
        <p:txBody>
          <a:bodyPr/>
          <a:lstStyle/>
          <a:p>
            <a:fld id="{BEBA4369-EA59-4746-9333-EA3155A29707}" type="slidenum">
              <a:rPr lang="en-US" smtClean="0"/>
              <a:t>‹#›</a:t>
            </a:fld>
            <a:endParaRPr lang="en-US"/>
          </a:p>
        </p:txBody>
      </p:sp>
    </p:spTree>
    <p:extLst>
      <p:ext uri="{BB962C8B-B14F-4D97-AF65-F5344CB8AC3E}">
        <p14:creationId xmlns:p14="http://schemas.microsoft.com/office/powerpoint/2010/main" val="5540129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48B7D3-5448-963A-5DD0-44A03CDD49C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C7DD16F-33EE-67DD-AF3D-AF51107E66F3}"/>
              </a:ext>
            </a:extLst>
          </p:cNvPr>
          <p:cNvSpPr>
            <a:spLocks noGrp="1"/>
          </p:cNvSpPr>
          <p:nvPr>
            <p:ph type="dt" sz="half" idx="10"/>
          </p:nvPr>
        </p:nvSpPr>
        <p:spPr/>
        <p:txBody>
          <a:bodyPr/>
          <a:lstStyle/>
          <a:p>
            <a:fld id="{C87F14AD-D836-415A-917E-74AB5015882A}" type="datetimeFigureOut">
              <a:rPr lang="en-US" smtClean="0"/>
              <a:t>8/11/2023</a:t>
            </a:fld>
            <a:endParaRPr lang="en-US"/>
          </a:p>
        </p:txBody>
      </p:sp>
      <p:sp>
        <p:nvSpPr>
          <p:cNvPr id="4" name="Footer Placeholder 3">
            <a:extLst>
              <a:ext uri="{FF2B5EF4-FFF2-40B4-BE49-F238E27FC236}">
                <a16:creationId xmlns:a16="http://schemas.microsoft.com/office/drawing/2014/main" id="{1496E6BB-A60C-09D2-9E81-78AD2A95A21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1BA617C-B9CC-5252-CD1B-B27082AED484}"/>
              </a:ext>
            </a:extLst>
          </p:cNvPr>
          <p:cNvSpPr>
            <a:spLocks noGrp="1"/>
          </p:cNvSpPr>
          <p:nvPr>
            <p:ph type="sldNum" sz="quarter" idx="12"/>
          </p:nvPr>
        </p:nvSpPr>
        <p:spPr/>
        <p:txBody>
          <a:bodyPr/>
          <a:lstStyle/>
          <a:p>
            <a:fld id="{BEBA4369-EA59-4746-9333-EA3155A29707}" type="slidenum">
              <a:rPr lang="en-US" smtClean="0"/>
              <a:t>‹#›</a:t>
            </a:fld>
            <a:endParaRPr lang="en-US"/>
          </a:p>
        </p:txBody>
      </p:sp>
    </p:spTree>
    <p:extLst>
      <p:ext uri="{BB962C8B-B14F-4D97-AF65-F5344CB8AC3E}">
        <p14:creationId xmlns:p14="http://schemas.microsoft.com/office/powerpoint/2010/main" val="5552798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DCB75A8-04C2-FDCF-0D49-9B064FF96717}"/>
              </a:ext>
            </a:extLst>
          </p:cNvPr>
          <p:cNvSpPr>
            <a:spLocks noGrp="1"/>
          </p:cNvSpPr>
          <p:nvPr>
            <p:ph type="dt" sz="half" idx="10"/>
          </p:nvPr>
        </p:nvSpPr>
        <p:spPr/>
        <p:txBody>
          <a:bodyPr/>
          <a:lstStyle/>
          <a:p>
            <a:fld id="{C87F14AD-D836-415A-917E-74AB5015882A}" type="datetimeFigureOut">
              <a:rPr lang="en-US" smtClean="0"/>
              <a:t>8/11/2023</a:t>
            </a:fld>
            <a:endParaRPr lang="en-US"/>
          </a:p>
        </p:txBody>
      </p:sp>
      <p:sp>
        <p:nvSpPr>
          <p:cNvPr id="3" name="Footer Placeholder 2">
            <a:extLst>
              <a:ext uri="{FF2B5EF4-FFF2-40B4-BE49-F238E27FC236}">
                <a16:creationId xmlns:a16="http://schemas.microsoft.com/office/drawing/2014/main" id="{52614812-72C1-22EB-EAD1-42910900E8A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1BF513A-D84A-3A60-FA52-6CEFB8666B8E}"/>
              </a:ext>
            </a:extLst>
          </p:cNvPr>
          <p:cNvSpPr>
            <a:spLocks noGrp="1"/>
          </p:cNvSpPr>
          <p:nvPr>
            <p:ph type="sldNum" sz="quarter" idx="12"/>
          </p:nvPr>
        </p:nvSpPr>
        <p:spPr/>
        <p:txBody>
          <a:bodyPr/>
          <a:lstStyle/>
          <a:p>
            <a:fld id="{BEBA4369-EA59-4746-9333-EA3155A29707}" type="slidenum">
              <a:rPr lang="en-US" smtClean="0"/>
              <a:t>‹#›</a:t>
            </a:fld>
            <a:endParaRPr lang="en-US"/>
          </a:p>
        </p:txBody>
      </p:sp>
    </p:spTree>
    <p:extLst>
      <p:ext uri="{BB962C8B-B14F-4D97-AF65-F5344CB8AC3E}">
        <p14:creationId xmlns:p14="http://schemas.microsoft.com/office/powerpoint/2010/main" val="39582575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49C24F-EFBF-9F2A-8BD0-807C7FC14F7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39BA4D4-A296-6B43-16A5-CA7A110D6B5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2C4DD88-20B3-CA73-B7C6-93963F231C2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156BC92-5F0D-BCFD-B103-BA68C88B0F1E}"/>
              </a:ext>
            </a:extLst>
          </p:cNvPr>
          <p:cNvSpPr>
            <a:spLocks noGrp="1"/>
          </p:cNvSpPr>
          <p:nvPr>
            <p:ph type="dt" sz="half" idx="10"/>
          </p:nvPr>
        </p:nvSpPr>
        <p:spPr/>
        <p:txBody>
          <a:bodyPr/>
          <a:lstStyle/>
          <a:p>
            <a:fld id="{C87F14AD-D836-415A-917E-74AB5015882A}" type="datetimeFigureOut">
              <a:rPr lang="en-US" smtClean="0"/>
              <a:t>8/11/2023</a:t>
            </a:fld>
            <a:endParaRPr lang="en-US"/>
          </a:p>
        </p:txBody>
      </p:sp>
      <p:sp>
        <p:nvSpPr>
          <p:cNvPr id="6" name="Footer Placeholder 5">
            <a:extLst>
              <a:ext uri="{FF2B5EF4-FFF2-40B4-BE49-F238E27FC236}">
                <a16:creationId xmlns:a16="http://schemas.microsoft.com/office/drawing/2014/main" id="{C8200429-C8A8-A69C-C9C6-60297ABC1A5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E5AFFCD-FB1B-4E7A-D0DF-7B5DB350108F}"/>
              </a:ext>
            </a:extLst>
          </p:cNvPr>
          <p:cNvSpPr>
            <a:spLocks noGrp="1"/>
          </p:cNvSpPr>
          <p:nvPr>
            <p:ph type="sldNum" sz="quarter" idx="12"/>
          </p:nvPr>
        </p:nvSpPr>
        <p:spPr/>
        <p:txBody>
          <a:bodyPr/>
          <a:lstStyle/>
          <a:p>
            <a:fld id="{BEBA4369-EA59-4746-9333-EA3155A29707}" type="slidenum">
              <a:rPr lang="en-US" smtClean="0"/>
              <a:t>‹#›</a:t>
            </a:fld>
            <a:endParaRPr lang="en-US"/>
          </a:p>
        </p:txBody>
      </p:sp>
    </p:spTree>
    <p:extLst>
      <p:ext uri="{BB962C8B-B14F-4D97-AF65-F5344CB8AC3E}">
        <p14:creationId xmlns:p14="http://schemas.microsoft.com/office/powerpoint/2010/main" val="15255603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88A7FE-B428-4459-71BD-0F916B5638A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AA66A7A-F504-25C5-5A6E-D9456B2B03A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CCE6346-0BAE-84A3-0630-495C49BFDF6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C32F173-F798-5071-CE39-D04A29CA5520}"/>
              </a:ext>
            </a:extLst>
          </p:cNvPr>
          <p:cNvSpPr>
            <a:spLocks noGrp="1"/>
          </p:cNvSpPr>
          <p:nvPr>
            <p:ph type="dt" sz="half" idx="10"/>
          </p:nvPr>
        </p:nvSpPr>
        <p:spPr/>
        <p:txBody>
          <a:bodyPr/>
          <a:lstStyle/>
          <a:p>
            <a:fld id="{C87F14AD-D836-415A-917E-74AB5015882A}" type="datetimeFigureOut">
              <a:rPr lang="en-US" smtClean="0"/>
              <a:t>8/11/2023</a:t>
            </a:fld>
            <a:endParaRPr lang="en-US"/>
          </a:p>
        </p:txBody>
      </p:sp>
      <p:sp>
        <p:nvSpPr>
          <p:cNvPr id="6" name="Footer Placeholder 5">
            <a:extLst>
              <a:ext uri="{FF2B5EF4-FFF2-40B4-BE49-F238E27FC236}">
                <a16:creationId xmlns:a16="http://schemas.microsoft.com/office/drawing/2014/main" id="{C4EE6CAE-222A-37B1-F5A7-2299E4BC582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B22BC3D-755D-B4AC-4DC5-5D977BA3291D}"/>
              </a:ext>
            </a:extLst>
          </p:cNvPr>
          <p:cNvSpPr>
            <a:spLocks noGrp="1"/>
          </p:cNvSpPr>
          <p:nvPr>
            <p:ph type="sldNum" sz="quarter" idx="12"/>
          </p:nvPr>
        </p:nvSpPr>
        <p:spPr/>
        <p:txBody>
          <a:bodyPr/>
          <a:lstStyle/>
          <a:p>
            <a:fld id="{BEBA4369-EA59-4746-9333-EA3155A29707}" type="slidenum">
              <a:rPr lang="en-US" smtClean="0"/>
              <a:t>‹#›</a:t>
            </a:fld>
            <a:endParaRPr lang="en-US"/>
          </a:p>
        </p:txBody>
      </p:sp>
    </p:spTree>
    <p:extLst>
      <p:ext uri="{BB962C8B-B14F-4D97-AF65-F5344CB8AC3E}">
        <p14:creationId xmlns:p14="http://schemas.microsoft.com/office/powerpoint/2010/main" val="32491875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66BFF76-7D32-DA7B-91FB-4D9338BFF9C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A7C8691D-C43B-AB27-FE10-3123FDE4E41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24FCE092-324D-1828-2D03-C1176A8EFBD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87F14AD-D836-415A-917E-74AB5015882A}" type="datetimeFigureOut">
              <a:rPr lang="en-US" smtClean="0"/>
              <a:t>8/11/2023</a:t>
            </a:fld>
            <a:endParaRPr lang="en-US"/>
          </a:p>
        </p:txBody>
      </p:sp>
      <p:sp>
        <p:nvSpPr>
          <p:cNvPr id="5" name="Footer Placeholder 4">
            <a:extLst>
              <a:ext uri="{FF2B5EF4-FFF2-40B4-BE49-F238E27FC236}">
                <a16:creationId xmlns:a16="http://schemas.microsoft.com/office/drawing/2014/main" id="{D4B987AD-F336-11FD-56EA-D810AB07F64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254FE6C-09A2-A6FC-72CD-5CE7036C302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EBA4369-EA59-4746-9333-EA3155A29707}" type="slidenum">
              <a:rPr lang="en-US" smtClean="0"/>
              <a:t>‹#›</a:t>
            </a:fld>
            <a:endParaRPr lang="en-US"/>
          </a:p>
        </p:txBody>
      </p:sp>
    </p:spTree>
    <p:extLst>
      <p:ext uri="{BB962C8B-B14F-4D97-AF65-F5344CB8AC3E}">
        <p14:creationId xmlns:p14="http://schemas.microsoft.com/office/powerpoint/2010/main" val="385968648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Impact" panose="020B08060309020502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Nova Cond" panose="020B0506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Nova Cond" panose="020B0506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Nova Cond" panose="020B0506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Nova Cond" panose="020B0506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Nova Cond" panose="020B0506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tags" Target="../tags/tag4.xml"/><Relationship Id="rId7" Type="http://schemas.openxmlformats.org/officeDocument/2006/relationships/image" Target="../media/image9.png"/><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slideLayout" Target="../slideLayouts/slideLayout7.xml"/><Relationship Id="rId5" Type="http://schemas.openxmlformats.org/officeDocument/2006/relationships/tags" Target="../tags/tag6.xml"/><Relationship Id="rId4" Type="http://schemas.openxmlformats.org/officeDocument/2006/relationships/tags" Target="../tags/tag5.xml"/></Relationships>
</file>

<file path=ppt/slides/_rels/slide1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15.wmf"/></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Layout" Target="../slideLayouts/slideLayout6.xml"/><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e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image" Target="../media/image29.png"/><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6.xml"/><Relationship Id="rId5" Type="http://schemas.openxmlformats.org/officeDocument/2006/relationships/image" Target="../media/image40.png"/><Relationship Id="rId4" Type="http://schemas.openxmlformats.org/officeDocument/2006/relationships/image" Target="../media/image39.png"/></Relationships>
</file>

<file path=ppt/slides/_rels/slide3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42.png"/></Relationships>
</file>

<file path=ppt/slides/_rels/slide3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44.png"/></Relationships>
</file>

<file path=ppt/slides/_rels/slide3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ww.sciencedirect.com/science/article/pii/S2352914823001636"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2.xml"/><Relationship Id="rId5" Type="http://schemas.openxmlformats.org/officeDocument/2006/relationships/hyperlink" Target="https://bayessolutions.org/" TargetMode="Externa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group of people sitting around a table&#10;&#10;Description automatically generated">
            <a:extLst>
              <a:ext uri="{FF2B5EF4-FFF2-40B4-BE49-F238E27FC236}">
                <a16:creationId xmlns:a16="http://schemas.microsoft.com/office/drawing/2014/main" id="{D2098212-5032-35C8-7C3E-7847688E68DA}"/>
              </a:ext>
            </a:extLst>
          </p:cNvPr>
          <p:cNvPicPr>
            <a:picLocks noChangeAspect="1"/>
          </p:cNvPicPr>
          <p:nvPr/>
        </p:nvPicPr>
        <p:blipFill rotWithShape="1">
          <a:blip r:embed="rId2">
            <a:extLst>
              <a:ext uri="{28A0092B-C50C-407E-A947-70E740481C1C}">
                <a14:useLocalDpi xmlns:a14="http://schemas.microsoft.com/office/drawing/2010/main" val="0"/>
              </a:ext>
            </a:extLst>
          </a:blip>
          <a:srcRect t="29077"/>
          <a:stretch/>
        </p:blipFill>
        <p:spPr>
          <a:xfrm>
            <a:off x="1" y="10"/>
            <a:ext cx="9669642" cy="6857990"/>
          </a:xfrm>
          <a:prstGeom prst="rect">
            <a:avLst/>
          </a:prstGeom>
        </p:spPr>
      </p:pic>
      <p:sp>
        <p:nvSpPr>
          <p:cNvPr id="12" name="Rectangle 11">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99DB0A9-291C-C850-3353-CBC2A2388CD7}"/>
              </a:ext>
            </a:extLst>
          </p:cNvPr>
          <p:cNvSpPr>
            <a:spLocks noGrp="1"/>
          </p:cNvSpPr>
          <p:nvPr>
            <p:ph type="ctrTitle"/>
          </p:nvPr>
        </p:nvSpPr>
        <p:spPr>
          <a:xfrm>
            <a:off x="7531610" y="365125"/>
            <a:ext cx="3822189" cy="1899912"/>
          </a:xfrm>
        </p:spPr>
        <p:txBody>
          <a:bodyPr vert="horz" lIns="91440" tIns="45720" rIns="91440" bIns="45720" rtlCol="0" anchor="ctr">
            <a:normAutofit/>
          </a:bodyPr>
          <a:lstStyle/>
          <a:p>
            <a:pPr algn="l"/>
            <a:r>
              <a:rPr lang="en-US" sz="3100" b="1">
                <a:latin typeface="+mj-lt"/>
              </a:rPr>
              <a:t>Aplicaciones de Inteligencia Artificial en Economía y Finanzas</a:t>
            </a:r>
          </a:p>
        </p:txBody>
      </p:sp>
      <p:sp>
        <p:nvSpPr>
          <p:cNvPr id="3" name="Subtitle 2">
            <a:extLst>
              <a:ext uri="{FF2B5EF4-FFF2-40B4-BE49-F238E27FC236}">
                <a16:creationId xmlns:a16="http://schemas.microsoft.com/office/drawing/2014/main" id="{FDA6126E-41DB-E43E-58ED-F762C15E6D4E}"/>
              </a:ext>
            </a:extLst>
          </p:cNvPr>
          <p:cNvSpPr>
            <a:spLocks noGrp="1"/>
          </p:cNvSpPr>
          <p:nvPr>
            <p:ph type="subTitle" idx="1"/>
          </p:nvPr>
        </p:nvSpPr>
        <p:spPr>
          <a:xfrm>
            <a:off x="8193974" y="2434201"/>
            <a:ext cx="3586348" cy="3742762"/>
          </a:xfrm>
        </p:spPr>
        <p:txBody>
          <a:bodyPr vert="horz" lIns="91440" tIns="45720" rIns="91440" bIns="45720" rtlCol="0">
            <a:normAutofit/>
          </a:bodyPr>
          <a:lstStyle/>
          <a:p>
            <a:pPr algn="r"/>
            <a:r>
              <a:rPr lang="en-US" sz="2000" b="1" dirty="0">
                <a:latin typeface="+mn-lt"/>
              </a:rPr>
              <a:t>Rolando M. Gonzales Martinez</a:t>
            </a:r>
          </a:p>
          <a:p>
            <a:pPr algn="r"/>
            <a:r>
              <a:rPr lang="en-US" sz="2000" dirty="0">
                <a:latin typeface="+mn-lt"/>
              </a:rPr>
              <a:t>Royal Netherlands Academy of Art and Sciences</a:t>
            </a:r>
          </a:p>
          <a:p>
            <a:pPr algn="r"/>
            <a:r>
              <a:rPr lang="en-US" sz="2000" dirty="0">
                <a:latin typeface="+mn-lt"/>
              </a:rPr>
              <a:t>University of Groningen</a:t>
            </a:r>
          </a:p>
          <a:p>
            <a:pPr algn="r"/>
            <a:r>
              <a:rPr lang="en-US" sz="2000" dirty="0">
                <a:latin typeface="+mn-lt"/>
              </a:rPr>
              <a:t>The Netherlands</a:t>
            </a:r>
          </a:p>
        </p:txBody>
      </p:sp>
      <p:pic>
        <p:nvPicPr>
          <p:cNvPr id="6" name="Picture 5" descr="A logo with black text&#10;&#10;Description automatically generated">
            <a:extLst>
              <a:ext uri="{FF2B5EF4-FFF2-40B4-BE49-F238E27FC236}">
                <a16:creationId xmlns:a16="http://schemas.microsoft.com/office/drawing/2014/main" id="{9FA574DA-AD3B-69F5-F9FF-F88E001FEA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16153" y="4559102"/>
            <a:ext cx="3268484" cy="1225681"/>
          </a:xfrm>
          <a:prstGeom prst="rect">
            <a:avLst/>
          </a:prstGeom>
        </p:spPr>
      </p:pic>
    </p:spTree>
    <p:extLst>
      <p:ext uri="{BB962C8B-B14F-4D97-AF65-F5344CB8AC3E}">
        <p14:creationId xmlns:p14="http://schemas.microsoft.com/office/powerpoint/2010/main" val="1031132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C4E2452-29FB-91CD-05E5-2ED54562C6A0}"/>
              </a:ext>
            </a:extLst>
          </p:cNvPr>
          <p:cNvPicPr>
            <a:picLocks/>
          </p:cNvPicPr>
          <p:nvPr>
            <p:custDataLst>
              <p:tags r:id="rId2"/>
            </p:custDataLst>
          </p:nvPr>
        </p:nvPicPr>
        <p:blipFill>
          <a:blip r:embed="rId7">
            <a:extLst>
              <a:ext uri="{28A0092B-C50C-407E-A947-70E740481C1C}">
                <a14:useLocalDpi xmlns:a14="http://schemas.microsoft.com/office/drawing/2010/main" val="0"/>
              </a:ext>
            </a:extLst>
          </a:blip>
          <a:stretch>
            <a:fillRect/>
          </a:stretch>
        </p:blipFill>
        <p:spPr>
          <a:xfrm>
            <a:off x="3201670" y="508000"/>
            <a:ext cx="1219200" cy="510126"/>
          </a:xfrm>
          <a:prstGeom prst="rect">
            <a:avLst/>
          </a:prstGeom>
        </p:spPr>
      </p:pic>
      <p:pic>
        <p:nvPicPr>
          <p:cNvPr id="5" name="Picture 4">
            <a:extLst>
              <a:ext uri="{FF2B5EF4-FFF2-40B4-BE49-F238E27FC236}">
                <a16:creationId xmlns:a16="http://schemas.microsoft.com/office/drawing/2014/main" id="{9892D3A4-ADFB-DE58-26EF-D380B7BCD5F7}"/>
              </a:ext>
            </a:extLst>
          </p:cNvPr>
          <p:cNvPicPr>
            <a:picLocks/>
          </p:cNvPicPr>
          <p:nvPr>
            <p:custDataLst>
              <p:tags r:id="rId3"/>
            </p:custDataLst>
          </p:nvPr>
        </p:nvPicPr>
        <p:blipFill>
          <a:blip r:embed="rId8">
            <a:extLst>
              <a:ext uri="{28A0092B-C50C-407E-A947-70E740481C1C}">
                <a14:useLocalDpi xmlns:a14="http://schemas.microsoft.com/office/drawing/2010/main" val="0"/>
              </a:ext>
            </a:extLst>
          </a:blip>
          <a:stretch>
            <a:fillRect/>
          </a:stretch>
        </p:blipFill>
        <p:spPr>
          <a:xfrm>
            <a:off x="508000" y="2209800"/>
            <a:ext cx="2438400" cy="2438400"/>
          </a:xfrm>
          <a:prstGeom prst="rect">
            <a:avLst/>
          </a:prstGeom>
        </p:spPr>
      </p:pic>
      <p:sp>
        <p:nvSpPr>
          <p:cNvPr id="6" name="Rectangle 5">
            <a:extLst>
              <a:ext uri="{FF2B5EF4-FFF2-40B4-BE49-F238E27FC236}">
                <a16:creationId xmlns:a16="http://schemas.microsoft.com/office/drawing/2014/main" id="{CFB41BDD-E848-2BB1-A829-C66F9FB00688}"/>
              </a:ext>
            </a:extLst>
          </p:cNvPr>
          <p:cNvSpPr/>
          <p:nvPr>
            <p:custDataLst>
              <p:tags r:id="rId4"/>
            </p:custDataLst>
          </p:nvPr>
        </p:nvSpPr>
        <p:spPr>
          <a:xfrm>
            <a:off x="3200400" y="2571750"/>
            <a:ext cx="8483600" cy="1714500"/>
          </a:xfrm>
          <a:prstGeom prst="rect">
            <a:avLst/>
          </a:prstGeom>
          <a:noFill/>
          <a:ln w="12700" cap="flat" cmpd="sng" algn="ctr">
            <a:solidFill>
              <a:srgbClr val="FFFFFF"/>
            </a:solidFill>
            <a:prstDash val="solid"/>
            <a:miter lim="800000"/>
          </a:ln>
          <a:effectLst/>
          <a:extLst>
            <a:ext uri="{909E8E84-426E-40DD-AFC4-6F175D3DCCD1}">
              <a14:hiddenFill xmlns:a14="http://schemas.microsoft.com/office/drawing/2010/main">
                <a:solidFill>
                  <a:schemeClr val="accent1"/>
                </a:solidFill>
              </a14:hiddenFill>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s-BO" sz="3600" b="1">
                <a:solidFill>
                  <a:srgbClr val="5B5B5B"/>
                </a:solidFill>
              </a:rPr>
              <a:t>¿Han usado antes ChatGPT?</a:t>
            </a:r>
          </a:p>
        </p:txBody>
      </p:sp>
      <p:sp>
        <p:nvSpPr>
          <p:cNvPr id="7" name="Rectangle 6">
            <a:extLst>
              <a:ext uri="{FF2B5EF4-FFF2-40B4-BE49-F238E27FC236}">
                <a16:creationId xmlns:a16="http://schemas.microsoft.com/office/drawing/2014/main" id="{2D4EB8D1-48C6-E72C-A81A-3590DBB9DAB0}"/>
              </a:ext>
            </a:extLst>
          </p:cNvPr>
          <p:cNvSpPr/>
          <p:nvPr>
            <p:custDataLst>
              <p:tags r:id="rId5"/>
            </p:custDataLst>
          </p:nvPr>
        </p:nvSpPr>
        <p:spPr>
          <a:xfrm>
            <a:off x="3200400" y="6096000"/>
            <a:ext cx="8737600" cy="510125"/>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300" b="1">
                <a:solidFill>
                  <a:srgbClr val="5B5B5B"/>
                </a:solidFill>
              </a:rPr>
              <a:t>ⓘ</a:t>
            </a:r>
            <a:r>
              <a:rPr lang="en-US" sz="1400">
                <a:solidFill>
                  <a:srgbClr val="5B5B5B"/>
                </a:solidFill>
              </a:rPr>
              <a:t> Start presenting to display the poll results on this slide.</a:t>
            </a:r>
            <a:endParaRPr lang="es-BO" sz="1400">
              <a:solidFill>
                <a:srgbClr val="5B5B5B"/>
              </a:solidFill>
            </a:endParaRPr>
          </a:p>
        </p:txBody>
      </p:sp>
    </p:spTree>
    <p:custDataLst>
      <p:tags r:id="rId1"/>
    </p:custDataLst>
    <p:extLst>
      <p:ext uri="{BB962C8B-B14F-4D97-AF65-F5344CB8AC3E}">
        <p14:creationId xmlns:p14="http://schemas.microsoft.com/office/powerpoint/2010/main" val="6800491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7" name="Rectangle 2056">
            <a:extLst>
              <a:ext uri="{FF2B5EF4-FFF2-40B4-BE49-F238E27FC236}">
                <a16:creationId xmlns:a16="http://schemas.microsoft.com/office/drawing/2014/main" id="{2172A0AC-3DCE-4672-BCAF-28FEF91F60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9" name="Rectangle 2058">
            <a:extLst>
              <a:ext uri="{FF2B5EF4-FFF2-40B4-BE49-F238E27FC236}">
                <a16:creationId xmlns:a16="http://schemas.microsoft.com/office/drawing/2014/main" id="{AE6F1C77-EDC9-4C5F-8C1C-62DD46BDA3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2" name="Picture 4" descr="Truce | Matrix Wiki | Fandom">
            <a:extLst>
              <a:ext uri="{FF2B5EF4-FFF2-40B4-BE49-F238E27FC236}">
                <a16:creationId xmlns:a16="http://schemas.microsoft.com/office/drawing/2014/main" id="{F9F0D426-2F76-CABF-D308-7C45660561C0}"/>
              </a:ext>
            </a:extLst>
          </p:cNvPr>
          <p:cNvPicPr>
            <a:picLocks noChangeAspect="1" noChangeArrowheads="1"/>
          </p:cNvPicPr>
          <p:nvPr/>
        </p:nvPicPr>
        <p:blipFill rotWithShape="1">
          <a:blip r:embed="rId2">
            <a:alphaModFix amt="40000"/>
            <a:extLst>
              <a:ext uri="{28A0092B-C50C-407E-A947-70E740481C1C}">
                <a14:useLocalDpi xmlns:a14="http://schemas.microsoft.com/office/drawing/2010/main" val="0"/>
              </a:ext>
            </a:extLst>
          </a:blip>
          <a:srcRect l="15942" r="20292" b="-1"/>
          <a:stretch/>
        </p:blipFill>
        <p:spPr bwMode="auto">
          <a:xfrm>
            <a:off x="20" y="10"/>
            <a:ext cx="8450297" cy="6857990"/>
          </a:xfrm>
          <a:prstGeom prst="rect">
            <a:avLst/>
          </a:prstGeom>
          <a:noFill/>
          <a:extLst>
            <a:ext uri="{909E8E84-426E-40DD-AFC4-6F175D3DCCD1}">
              <a14:hiddenFill xmlns:a14="http://schemas.microsoft.com/office/drawing/2010/main">
                <a:solidFill>
                  <a:srgbClr val="FFFFFF"/>
                </a:solidFill>
              </a14:hiddenFill>
            </a:ext>
          </a:extLst>
        </p:spPr>
      </p:pic>
      <p:sp>
        <p:nvSpPr>
          <p:cNvPr id="7" name="Title 1">
            <a:extLst>
              <a:ext uri="{FF2B5EF4-FFF2-40B4-BE49-F238E27FC236}">
                <a16:creationId xmlns:a16="http://schemas.microsoft.com/office/drawing/2014/main" id="{6AB63230-6F2A-3929-2114-F41EB530A7DC}"/>
              </a:ext>
            </a:extLst>
          </p:cNvPr>
          <p:cNvSpPr>
            <a:spLocks noGrp="1"/>
          </p:cNvSpPr>
          <p:nvPr>
            <p:ph type="title"/>
          </p:nvPr>
        </p:nvSpPr>
        <p:spPr>
          <a:xfrm>
            <a:off x="838201" y="365125"/>
            <a:ext cx="5251316" cy="1627636"/>
          </a:xfrm>
        </p:spPr>
        <p:txBody>
          <a:bodyPr vert="horz" lIns="91440" tIns="45720" rIns="91440" bIns="45720" rtlCol="0" anchor="ctr">
            <a:normAutofit/>
          </a:bodyPr>
          <a:lstStyle/>
          <a:p>
            <a:r>
              <a:rPr lang="en-US" kern="1200" dirty="0" err="1">
                <a:solidFill>
                  <a:srgbClr val="FFFFFF"/>
                </a:solidFill>
                <a:latin typeface="+mj-lt"/>
                <a:ea typeface="+mj-ea"/>
                <a:cs typeface="+mj-cs"/>
              </a:rPr>
              <a:t>Fundamentos</a:t>
            </a:r>
            <a:r>
              <a:rPr lang="en-US" kern="1200" dirty="0">
                <a:solidFill>
                  <a:srgbClr val="FFFFFF"/>
                </a:solidFill>
                <a:latin typeface="+mj-lt"/>
                <a:ea typeface="+mj-ea"/>
                <a:cs typeface="+mj-cs"/>
              </a:rPr>
              <a:t> de la IA</a:t>
            </a:r>
            <a:br>
              <a:rPr lang="en-US" kern="1200" dirty="0">
                <a:solidFill>
                  <a:srgbClr val="FFFFFF"/>
                </a:solidFill>
                <a:latin typeface="+mj-lt"/>
                <a:ea typeface="+mj-ea"/>
                <a:cs typeface="+mj-cs"/>
              </a:rPr>
            </a:br>
            <a:r>
              <a:rPr lang="en-US" kern="1200" dirty="0">
                <a:solidFill>
                  <a:srgbClr val="FFFFFF"/>
                </a:solidFill>
                <a:latin typeface="+mj-lt"/>
                <a:ea typeface="+mj-ea"/>
                <a:cs typeface="+mj-cs"/>
              </a:rPr>
              <a:t>¿</a:t>
            </a:r>
            <a:r>
              <a:rPr lang="en-US" kern="1200" dirty="0" err="1">
                <a:solidFill>
                  <a:srgbClr val="FFFFFF"/>
                </a:solidFill>
                <a:latin typeface="+mj-lt"/>
                <a:ea typeface="+mj-ea"/>
                <a:cs typeface="+mj-cs"/>
              </a:rPr>
              <a:t>Qué</a:t>
            </a:r>
            <a:r>
              <a:rPr lang="en-US" kern="1200" dirty="0">
                <a:solidFill>
                  <a:srgbClr val="FFFFFF"/>
                </a:solidFill>
                <a:latin typeface="+mj-lt"/>
                <a:ea typeface="+mj-ea"/>
                <a:cs typeface="+mj-cs"/>
              </a:rPr>
              <a:t> es la IA?</a:t>
            </a:r>
          </a:p>
        </p:txBody>
      </p:sp>
      <p:sp>
        <p:nvSpPr>
          <p:cNvPr id="4" name="TextBox 3">
            <a:extLst>
              <a:ext uri="{FF2B5EF4-FFF2-40B4-BE49-F238E27FC236}">
                <a16:creationId xmlns:a16="http://schemas.microsoft.com/office/drawing/2014/main" id="{77559B03-82E3-F415-4E0D-D7BB8F1CE520}"/>
              </a:ext>
            </a:extLst>
          </p:cNvPr>
          <p:cNvSpPr txBox="1"/>
          <p:nvPr/>
        </p:nvSpPr>
        <p:spPr>
          <a:xfrm>
            <a:off x="838200" y="2079057"/>
            <a:ext cx="4619621" cy="4413818"/>
          </a:xfrm>
          <a:prstGeom prst="rect">
            <a:avLst/>
          </a:prstGeom>
        </p:spPr>
        <p:txBody>
          <a:bodyPr vert="horz" lIns="91440" tIns="45720" rIns="91440" bIns="45720" rtlCol="0">
            <a:normAutofit lnSpcReduction="10000"/>
          </a:bodyPr>
          <a:lstStyle/>
          <a:p>
            <a:pPr marR="0">
              <a:lnSpc>
                <a:spcPct val="90000"/>
              </a:lnSpc>
              <a:spcBef>
                <a:spcPts val="0"/>
              </a:spcBef>
              <a:spcAft>
                <a:spcPts val="800"/>
              </a:spcAft>
            </a:pPr>
            <a:r>
              <a:rPr lang="es-MX" dirty="0">
                <a:solidFill>
                  <a:srgbClr val="FFFFFF"/>
                </a:solidFill>
                <a:effectLst/>
                <a:latin typeface="Arial Nova Cond" panose="020B0506020202020204" pitchFamily="34" charset="0"/>
              </a:rPr>
              <a:t>Rama de la ciencia de la computación que se enfoca en desarrollar sistemas capaces de realizar tareas que, normalmente, requieren la inteligencia humana. </a:t>
            </a:r>
          </a:p>
          <a:p>
            <a:pPr marR="0">
              <a:lnSpc>
                <a:spcPct val="90000"/>
              </a:lnSpc>
              <a:spcBef>
                <a:spcPts val="0"/>
              </a:spcBef>
              <a:spcAft>
                <a:spcPts val="800"/>
              </a:spcAft>
            </a:pPr>
            <a:r>
              <a:rPr lang="es-MX" dirty="0">
                <a:solidFill>
                  <a:srgbClr val="FFFFFF"/>
                </a:solidFill>
                <a:effectLst/>
                <a:latin typeface="Arial Nova Cond" panose="020B0506020202020204" pitchFamily="34" charset="0"/>
              </a:rPr>
              <a:t>Sistemas diseñados para simular, emular o imitar la inteligencia humana en la toma de decisiones, resolución de problemas, reconocimiento de patrones, procesamiento del lenguaje natural, aprendizaje automático y otras áreas cognitivas.</a:t>
            </a:r>
          </a:p>
          <a:p>
            <a:pPr marL="171450" marR="0" indent="-228600">
              <a:lnSpc>
                <a:spcPct val="90000"/>
              </a:lnSpc>
              <a:spcBef>
                <a:spcPts val="0"/>
              </a:spcBef>
              <a:spcAft>
                <a:spcPts val="800"/>
              </a:spcAft>
              <a:buFont typeface="Arial" panose="020B0604020202020204" pitchFamily="34" charset="0"/>
              <a:buChar char="•"/>
            </a:pPr>
            <a:r>
              <a:rPr lang="es-MX" b="1" dirty="0">
                <a:solidFill>
                  <a:srgbClr val="FFC000"/>
                </a:solidFill>
                <a:effectLst/>
                <a:latin typeface="Arial Nova Cond" panose="020B0506020202020204" pitchFamily="34" charset="0"/>
              </a:rPr>
              <a:t>IA fuerte (IA general, superinteligencia artificial): </a:t>
            </a:r>
            <a:r>
              <a:rPr lang="es-MX" dirty="0">
                <a:solidFill>
                  <a:srgbClr val="FFFFFF"/>
                </a:solidFill>
                <a:effectLst/>
                <a:latin typeface="Arial Nova Cond" panose="020B0506020202020204" pitchFamily="34" charset="0"/>
              </a:rPr>
              <a:t>Este tipo de IA aspira a emular la inteligencia general humana y ser capaz de realizar una amplia variedad de tareas cognitivas complejas de manera similar a los seres humanos. </a:t>
            </a:r>
            <a:r>
              <a:rPr lang="es-MX" dirty="0">
                <a:solidFill>
                  <a:srgbClr val="FF66FF"/>
                </a:solidFill>
                <a:effectLst/>
                <a:latin typeface="Arial Nova Cond" panose="020B0506020202020204" pitchFamily="34" charset="0"/>
              </a:rPr>
              <a:t>La IA fuerte aún no se ha alcanzado plenamente y sigue siendo objeto de investigación y desarrollo.</a:t>
            </a:r>
          </a:p>
        </p:txBody>
      </p:sp>
      <p:pic>
        <p:nvPicPr>
          <p:cNvPr id="2050" name="Picture 2" descr="It's Like It Never Happened: A 'Terminator' Dossier : NPR">
            <a:extLst>
              <a:ext uri="{FF2B5EF4-FFF2-40B4-BE49-F238E27FC236}">
                <a16:creationId xmlns:a16="http://schemas.microsoft.com/office/drawing/2014/main" id="{E13E0C31-3ADF-AAE0-4AD5-62DC851D680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15" r="14975"/>
          <a:stretch/>
        </p:blipFill>
        <p:spPr bwMode="auto">
          <a:xfrm>
            <a:off x="6225997"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60675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computer room with many wires and a computer monitor&#10;&#10;Description automatically generated">
            <a:extLst>
              <a:ext uri="{FF2B5EF4-FFF2-40B4-BE49-F238E27FC236}">
                <a16:creationId xmlns:a16="http://schemas.microsoft.com/office/drawing/2014/main" id="{D0AD7A29-233A-3021-9393-5DBE0933E3E8}"/>
              </a:ext>
            </a:extLst>
          </p:cNvPr>
          <p:cNvPicPr>
            <a:picLocks noChangeAspect="1"/>
          </p:cNvPicPr>
          <p:nvPr/>
        </p:nvPicPr>
        <p:blipFill rotWithShape="1">
          <a:blip r:embed="rId2">
            <a:extLst>
              <a:ext uri="{28A0092B-C50C-407E-A947-70E740481C1C}">
                <a14:useLocalDpi xmlns:a14="http://schemas.microsoft.com/office/drawing/2010/main" val="0"/>
              </a:ext>
            </a:extLst>
          </a:blip>
          <a:srcRect t="6649" r="9090" b="21438"/>
          <a:stretch/>
        </p:blipFill>
        <p:spPr>
          <a:xfrm>
            <a:off x="3522468" y="10"/>
            <a:ext cx="8669532" cy="6857990"/>
          </a:xfrm>
          <a:prstGeom prst="rect">
            <a:avLst/>
          </a:prstGeom>
        </p:spPr>
      </p:pic>
      <p:sp>
        <p:nvSpPr>
          <p:cNvPr id="11" name="Rectangle 10">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tx1"/>
              </a:gs>
              <a:gs pos="35000">
                <a:schemeClr val="tx1">
                  <a:alpha val="78000"/>
                </a:schemeClr>
              </a:gs>
              <a:gs pos="19000">
                <a:schemeClr val="tx1">
                  <a:alpha val="38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89B948C-308A-10FF-7FA9-AC07D534ADF0}"/>
              </a:ext>
            </a:extLst>
          </p:cNvPr>
          <p:cNvSpPr>
            <a:spLocks noGrp="1"/>
          </p:cNvSpPr>
          <p:nvPr>
            <p:ph type="title"/>
          </p:nvPr>
        </p:nvSpPr>
        <p:spPr>
          <a:xfrm>
            <a:off x="371094" y="1161288"/>
            <a:ext cx="3438144" cy="1124712"/>
          </a:xfrm>
        </p:spPr>
        <p:txBody>
          <a:bodyPr vert="horz" lIns="91440" tIns="45720" rIns="91440" bIns="45720" rtlCol="0" anchor="b">
            <a:normAutofit/>
          </a:bodyPr>
          <a:lstStyle/>
          <a:p>
            <a:r>
              <a:rPr lang="es-BO" sz="3200" dirty="0">
                <a:solidFill>
                  <a:schemeClr val="bg1"/>
                </a:solidFill>
                <a:latin typeface="+mj-lt"/>
              </a:rPr>
              <a:t>¿Qué es la IA?</a:t>
            </a:r>
            <a:br>
              <a:rPr lang="es-BO" sz="3200" dirty="0">
                <a:solidFill>
                  <a:schemeClr val="bg1"/>
                </a:solidFill>
                <a:latin typeface="+mj-lt"/>
              </a:rPr>
            </a:br>
            <a:r>
              <a:rPr lang="es-BO" sz="3200" dirty="0">
                <a:solidFill>
                  <a:schemeClr val="accent2"/>
                </a:solidFill>
                <a:latin typeface="+mj-lt"/>
              </a:rPr>
              <a:t>IA débil </a:t>
            </a:r>
          </a:p>
        </p:txBody>
      </p:sp>
      <p:sp>
        <p:nvSpPr>
          <p:cNvPr id="13" name="Rectangle 12">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5" name="Rectangle 14">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9144"/>
          </a:xfrm>
          <a:prstGeom prst="rect">
            <a:avLst/>
          </a:prstGeom>
          <a:solidFill>
            <a:schemeClr val="tx1"/>
          </a:solid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77559B03-82E3-F415-4E0D-D7BB8F1CE520}"/>
              </a:ext>
            </a:extLst>
          </p:cNvPr>
          <p:cNvSpPr txBox="1"/>
          <p:nvPr/>
        </p:nvSpPr>
        <p:spPr>
          <a:xfrm>
            <a:off x="371093" y="2718054"/>
            <a:ext cx="4972088" cy="3682746"/>
          </a:xfrm>
          <a:prstGeom prst="rect">
            <a:avLst/>
          </a:prstGeom>
        </p:spPr>
        <p:txBody>
          <a:bodyPr vert="horz" lIns="91440" tIns="45720" rIns="91440" bIns="45720" rtlCol="0" anchor="t">
            <a:normAutofit/>
          </a:bodyPr>
          <a:lstStyle/>
          <a:p>
            <a:pPr marL="171450" marR="0" indent="-228600">
              <a:lnSpc>
                <a:spcPct val="90000"/>
              </a:lnSpc>
              <a:spcBef>
                <a:spcPts val="0"/>
              </a:spcBef>
              <a:spcAft>
                <a:spcPts val="800"/>
              </a:spcAft>
              <a:buFont typeface="Arial" panose="020B0604020202020204" pitchFamily="34" charset="0"/>
              <a:buChar char="•"/>
            </a:pPr>
            <a:r>
              <a:rPr lang="es-BO" dirty="0">
                <a:solidFill>
                  <a:srgbClr val="FFC000"/>
                </a:solidFill>
                <a:effectLst/>
                <a:latin typeface="Arial Nova Cond" panose="020B0506020202020204" pitchFamily="34" charset="0"/>
              </a:rPr>
              <a:t>IA débil (IA estrecha): </a:t>
            </a:r>
            <a:r>
              <a:rPr lang="es-BO" dirty="0">
                <a:solidFill>
                  <a:schemeClr val="bg1"/>
                </a:solidFill>
                <a:effectLst/>
                <a:latin typeface="Arial Nova Cond" panose="020B0506020202020204" pitchFamily="34" charset="0"/>
              </a:rPr>
              <a:t>Es aquella que se centra en tareas específicas y limitadas. Estos sistemas son expertos en realizar una tarea en particular, pero carecen de generalidad y no pueden abordar otros problemas distintos para los cuales no han sido programados o entrenados.</a:t>
            </a:r>
          </a:p>
          <a:p>
            <a:pPr marR="0">
              <a:lnSpc>
                <a:spcPct val="90000"/>
              </a:lnSpc>
              <a:spcBef>
                <a:spcPts val="0"/>
              </a:spcBef>
              <a:spcAft>
                <a:spcPts val="800"/>
              </a:spcAft>
            </a:pPr>
            <a:r>
              <a:rPr lang="es-BO" dirty="0">
                <a:solidFill>
                  <a:schemeClr val="bg1"/>
                </a:solidFill>
                <a:effectLst/>
                <a:latin typeface="Arial Nova Cond" panose="020B0506020202020204" pitchFamily="34" charset="0"/>
              </a:rPr>
              <a:t>Dentro de la inteligencia artificial, uno de los enfoques más prominentes es el aprendizaje automático (machine </a:t>
            </a:r>
            <a:r>
              <a:rPr lang="es-BO" dirty="0" err="1">
                <a:solidFill>
                  <a:schemeClr val="bg1"/>
                </a:solidFill>
                <a:effectLst/>
                <a:latin typeface="Arial Nova Cond" panose="020B0506020202020204" pitchFamily="34" charset="0"/>
              </a:rPr>
              <a:t>learning</a:t>
            </a:r>
            <a:r>
              <a:rPr lang="es-BO" dirty="0">
                <a:solidFill>
                  <a:schemeClr val="bg1"/>
                </a:solidFill>
                <a:effectLst/>
                <a:latin typeface="Arial Nova Cond" panose="020B0506020202020204" pitchFamily="34" charset="0"/>
              </a:rPr>
              <a:t>, Deep </a:t>
            </a:r>
            <a:r>
              <a:rPr lang="es-BO" dirty="0" err="1">
                <a:solidFill>
                  <a:schemeClr val="bg1"/>
                </a:solidFill>
                <a:effectLst/>
                <a:latin typeface="Arial Nova Cond" panose="020B0506020202020204" pitchFamily="34" charset="0"/>
              </a:rPr>
              <a:t>learning</a:t>
            </a:r>
            <a:r>
              <a:rPr lang="es-BO" dirty="0">
                <a:solidFill>
                  <a:schemeClr val="bg1"/>
                </a:solidFill>
                <a:effectLst/>
                <a:latin typeface="Arial Nova Cond" panose="020B0506020202020204" pitchFamily="34" charset="0"/>
              </a:rPr>
              <a:t>), que permite a los sistemas mejorar su rendimiento en tareas específicas a través del análisis de datos y la identificación de patrones.</a:t>
            </a:r>
          </a:p>
        </p:txBody>
      </p:sp>
    </p:spTree>
    <p:extLst>
      <p:ext uri="{BB962C8B-B14F-4D97-AF65-F5344CB8AC3E}">
        <p14:creationId xmlns:p14="http://schemas.microsoft.com/office/powerpoint/2010/main" val="24245945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5" name="Rectangle 2054">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a:extLst>
              <a:ext uri="{FF2B5EF4-FFF2-40B4-BE49-F238E27FC236}">
                <a16:creationId xmlns:a16="http://schemas.microsoft.com/office/drawing/2014/main" id="{E7F627FE-6C2D-8F23-F479-EB600F0D536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9114" r="9090" b="18972"/>
          <a:stretch/>
        </p:blipFill>
        <p:spPr bwMode="auto">
          <a:xfrm>
            <a:off x="3522468" y="10"/>
            <a:ext cx="8669532" cy="6857990"/>
          </a:xfrm>
          <a:prstGeom prst="rect">
            <a:avLst/>
          </a:prstGeom>
          <a:noFill/>
          <a:extLst>
            <a:ext uri="{909E8E84-426E-40DD-AFC4-6F175D3DCCD1}">
              <a14:hiddenFill xmlns:a14="http://schemas.microsoft.com/office/drawing/2010/main">
                <a:solidFill>
                  <a:srgbClr val="FFFFFF"/>
                </a:solidFill>
              </a14:hiddenFill>
            </a:ext>
          </a:extLst>
        </p:spPr>
      </p:pic>
      <p:sp>
        <p:nvSpPr>
          <p:cNvPr id="2057" name="Rectangle 2056">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tx1"/>
              </a:gs>
              <a:gs pos="35000">
                <a:schemeClr val="tx1">
                  <a:alpha val="78000"/>
                </a:schemeClr>
              </a:gs>
              <a:gs pos="19000">
                <a:schemeClr val="tx1">
                  <a:alpha val="38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D13D0D2-28E5-2058-2140-4D215848BC59}"/>
              </a:ext>
            </a:extLst>
          </p:cNvPr>
          <p:cNvSpPr>
            <a:spLocks noGrp="1"/>
          </p:cNvSpPr>
          <p:nvPr>
            <p:ph type="title"/>
          </p:nvPr>
        </p:nvSpPr>
        <p:spPr>
          <a:xfrm>
            <a:off x="371094" y="1161288"/>
            <a:ext cx="3438144" cy="1124712"/>
          </a:xfrm>
        </p:spPr>
        <p:txBody>
          <a:bodyPr vert="horz" lIns="91440" tIns="45720" rIns="91440" bIns="45720" rtlCol="0" anchor="b">
            <a:normAutofit fontScale="90000"/>
          </a:bodyPr>
          <a:lstStyle/>
          <a:p>
            <a:r>
              <a:rPr lang="en-US" sz="4000" dirty="0" err="1">
                <a:solidFill>
                  <a:schemeClr val="bg1"/>
                </a:solidFill>
                <a:latin typeface="+mj-lt"/>
              </a:rPr>
              <a:t>Fundamentos</a:t>
            </a:r>
            <a:r>
              <a:rPr lang="en-US" sz="4000" dirty="0">
                <a:solidFill>
                  <a:schemeClr val="bg1"/>
                </a:solidFill>
                <a:latin typeface="+mj-lt"/>
              </a:rPr>
              <a:t> de la IA</a:t>
            </a:r>
          </a:p>
        </p:txBody>
      </p:sp>
      <p:sp>
        <p:nvSpPr>
          <p:cNvPr id="2059" name="Rectangle 2058">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061" name="Rectangle 2060">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9144"/>
          </a:xfrm>
          <a:prstGeom prst="rect">
            <a:avLst/>
          </a:prstGeom>
          <a:solidFill>
            <a:schemeClr val="tx1"/>
          </a:solid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873BB06A-3CA5-FD82-A1D0-AAD1526365F5}"/>
              </a:ext>
            </a:extLst>
          </p:cNvPr>
          <p:cNvSpPr txBox="1"/>
          <p:nvPr/>
        </p:nvSpPr>
        <p:spPr>
          <a:xfrm>
            <a:off x="371093" y="2718054"/>
            <a:ext cx="4740734" cy="3444120"/>
          </a:xfrm>
          <a:prstGeom prst="rect">
            <a:avLst/>
          </a:prstGeom>
        </p:spPr>
        <p:txBody>
          <a:bodyPr vert="horz" lIns="91440" tIns="45720" rIns="91440" bIns="45720" rtlCol="0" anchor="t">
            <a:normAutofit lnSpcReduction="10000"/>
          </a:bodyPr>
          <a:lstStyle/>
          <a:p>
            <a:pPr marR="0">
              <a:lnSpc>
                <a:spcPct val="90000"/>
              </a:lnSpc>
              <a:spcBef>
                <a:spcPts val="0"/>
              </a:spcBef>
              <a:spcAft>
                <a:spcPts val="800"/>
              </a:spcAft>
            </a:pPr>
            <a:r>
              <a:rPr lang="es-ES" sz="3600" b="0" i="0" dirty="0">
                <a:solidFill>
                  <a:schemeClr val="bg1"/>
                </a:solidFill>
                <a:effectLst/>
              </a:rPr>
              <a:t>Singularidad</a:t>
            </a:r>
          </a:p>
          <a:p>
            <a:pPr marL="285750" marR="0" indent="-285750">
              <a:lnSpc>
                <a:spcPct val="90000"/>
              </a:lnSpc>
              <a:spcBef>
                <a:spcPts val="0"/>
              </a:spcBef>
              <a:spcAft>
                <a:spcPts val="800"/>
              </a:spcAft>
              <a:buFont typeface="Arial" panose="020B0604020202020204" pitchFamily="34" charset="0"/>
              <a:buChar char="•"/>
            </a:pPr>
            <a:r>
              <a:rPr lang="es-ES" sz="1600" dirty="0">
                <a:solidFill>
                  <a:schemeClr val="bg1"/>
                </a:solidFill>
                <a:effectLst/>
              </a:rPr>
              <a:t>Momento hipotético en el futuro donde la IA supera a la inteligencia humana, lo que lleva a cambios rápidos y profundos en la sociedad y la civilización. La idea fue popularizada por el matemático y escritor de ciencia ficción </a:t>
            </a:r>
            <a:r>
              <a:rPr lang="es-ES" sz="1600" dirty="0" err="1">
                <a:solidFill>
                  <a:schemeClr val="bg1"/>
                </a:solidFill>
                <a:effectLst/>
              </a:rPr>
              <a:t>Vernor</a:t>
            </a:r>
            <a:r>
              <a:rPr lang="es-ES" sz="1600" dirty="0">
                <a:solidFill>
                  <a:schemeClr val="bg1"/>
                </a:solidFill>
                <a:effectLst/>
              </a:rPr>
              <a:t> </a:t>
            </a:r>
            <a:r>
              <a:rPr lang="es-ES" sz="1600" dirty="0" err="1">
                <a:solidFill>
                  <a:schemeClr val="bg1"/>
                </a:solidFill>
                <a:effectLst/>
              </a:rPr>
              <a:t>Vinge</a:t>
            </a:r>
            <a:r>
              <a:rPr lang="es-ES" sz="1600" dirty="0">
                <a:solidFill>
                  <a:schemeClr val="bg1"/>
                </a:solidFill>
                <a:effectLst/>
              </a:rPr>
              <a:t> y explorada más a fondo por el futurista Ray </a:t>
            </a:r>
            <a:r>
              <a:rPr lang="es-ES" sz="1600" dirty="0" err="1">
                <a:solidFill>
                  <a:schemeClr val="bg1"/>
                </a:solidFill>
                <a:effectLst/>
              </a:rPr>
              <a:t>Kurzweil</a:t>
            </a:r>
            <a:r>
              <a:rPr lang="es-ES" sz="1600" dirty="0">
                <a:solidFill>
                  <a:schemeClr val="bg1"/>
                </a:solidFill>
                <a:effectLst/>
              </a:rPr>
              <a:t>.</a:t>
            </a:r>
          </a:p>
          <a:p>
            <a:pPr marL="285750" marR="0" indent="-285750">
              <a:lnSpc>
                <a:spcPct val="90000"/>
              </a:lnSpc>
              <a:spcBef>
                <a:spcPts val="0"/>
              </a:spcBef>
              <a:spcAft>
                <a:spcPts val="800"/>
              </a:spcAft>
              <a:buFont typeface="Arial" panose="020B0604020202020204" pitchFamily="34" charset="0"/>
              <a:buChar char="•"/>
            </a:pPr>
            <a:r>
              <a:rPr lang="es-ES" sz="1600" dirty="0">
                <a:solidFill>
                  <a:schemeClr val="bg1"/>
                </a:solidFill>
                <a:effectLst/>
              </a:rPr>
              <a:t>Los sistemas de IA se vuelven </a:t>
            </a:r>
            <a:r>
              <a:rPr lang="es-ES" sz="1600" dirty="0" err="1">
                <a:solidFill>
                  <a:schemeClr val="bg1"/>
                </a:solidFill>
                <a:effectLst/>
              </a:rPr>
              <a:t>automejorables</a:t>
            </a:r>
            <a:r>
              <a:rPr lang="es-ES" sz="1600" dirty="0">
                <a:solidFill>
                  <a:schemeClr val="bg1"/>
                </a:solidFill>
                <a:effectLst/>
              </a:rPr>
              <a:t>, lo que lleva a un aumento exponencial de su inteligencia y capacidades. En este punto, la IA podría potencialmente resolver problemas y crear innovaciones que actualmente están más allá de la comprensión y la capacidad humana.</a:t>
            </a:r>
          </a:p>
        </p:txBody>
      </p:sp>
    </p:spTree>
    <p:extLst>
      <p:ext uri="{BB962C8B-B14F-4D97-AF65-F5344CB8AC3E}">
        <p14:creationId xmlns:p14="http://schemas.microsoft.com/office/powerpoint/2010/main" val="20613459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13D0D2-28E5-2058-2140-4D215848BC59}"/>
              </a:ext>
            </a:extLst>
          </p:cNvPr>
          <p:cNvSpPr>
            <a:spLocks noGrp="1"/>
          </p:cNvSpPr>
          <p:nvPr>
            <p:ph type="title"/>
          </p:nvPr>
        </p:nvSpPr>
        <p:spPr>
          <a:xfrm>
            <a:off x="593104" y="0"/>
            <a:ext cx="5359458" cy="1325563"/>
          </a:xfrm>
        </p:spPr>
        <p:txBody>
          <a:bodyPr>
            <a:normAutofit/>
          </a:bodyPr>
          <a:lstStyle/>
          <a:p>
            <a:r>
              <a:rPr lang="es-BO" dirty="0"/>
              <a:t>Fundamentos de la IA</a:t>
            </a:r>
            <a:endParaRPr lang="en-US" dirty="0"/>
          </a:p>
        </p:txBody>
      </p:sp>
      <p:sp>
        <p:nvSpPr>
          <p:cNvPr id="5" name="TextBox 4">
            <a:extLst>
              <a:ext uri="{FF2B5EF4-FFF2-40B4-BE49-F238E27FC236}">
                <a16:creationId xmlns:a16="http://schemas.microsoft.com/office/drawing/2014/main" id="{873BB06A-3CA5-FD82-A1D0-AAD1526365F5}"/>
              </a:ext>
            </a:extLst>
          </p:cNvPr>
          <p:cNvSpPr txBox="1"/>
          <p:nvPr/>
        </p:nvSpPr>
        <p:spPr>
          <a:xfrm>
            <a:off x="593104" y="998614"/>
            <a:ext cx="4776755" cy="653897"/>
          </a:xfrm>
          <a:prstGeom prst="rect">
            <a:avLst/>
          </a:prstGeom>
          <a:noFill/>
        </p:spPr>
        <p:txBody>
          <a:bodyPr wrap="square">
            <a:spAutoFit/>
          </a:bodyPr>
          <a:lstStyle/>
          <a:p>
            <a:pPr marL="0" marR="0">
              <a:lnSpc>
                <a:spcPct val="107000"/>
              </a:lnSpc>
              <a:spcBef>
                <a:spcPts val="0"/>
              </a:spcBef>
              <a:spcAft>
                <a:spcPts val="800"/>
              </a:spcAft>
            </a:pPr>
            <a:r>
              <a:rPr lang="es-BO" sz="3600" b="0" i="0" dirty="0">
                <a:solidFill>
                  <a:srgbClr val="222222"/>
                </a:solidFill>
                <a:effectLst/>
                <a:latin typeface="Merriweather" panose="00000500000000000000" pitchFamily="2" charset="0"/>
              </a:rPr>
              <a:t>Test de </a:t>
            </a:r>
            <a:r>
              <a:rPr lang="es-BO" sz="3600" b="0" i="0" dirty="0" err="1">
                <a:solidFill>
                  <a:srgbClr val="222222"/>
                </a:solidFill>
                <a:effectLst/>
                <a:latin typeface="Merriweather" panose="00000500000000000000" pitchFamily="2" charset="0"/>
              </a:rPr>
              <a:t>Touring</a:t>
            </a:r>
            <a:endParaRPr lang="es-BO" sz="3600" kern="100" dirty="0">
              <a:effectLst/>
              <a:latin typeface="Arial Nova" panose="020B0504020202020204" pitchFamily="34" charset="0"/>
              <a:ea typeface="Calibri" panose="020F0502020204030204" pitchFamily="34" charset="0"/>
              <a:cs typeface="Times New Roman" panose="02020603050405020304" pitchFamily="18" charset="0"/>
            </a:endParaRPr>
          </a:p>
        </p:txBody>
      </p:sp>
      <p:sp>
        <p:nvSpPr>
          <p:cNvPr id="4" name="TextBox 3">
            <a:extLst>
              <a:ext uri="{FF2B5EF4-FFF2-40B4-BE49-F238E27FC236}">
                <a16:creationId xmlns:a16="http://schemas.microsoft.com/office/drawing/2014/main" id="{E513248E-46BA-1263-0D74-DF10ECBFFB7B}"/>
              </a:ext>
            </a:extLst>
          </p:cNvPr>
          <p:cNvSpPr txBox="1"/>
          <p:nvPr/>
        </p:nvSpPr>
        <p:spPr>
          <a:xfrm>
            <a:off x="593104" y="1652511"/>
            <a:ext cx="10620328" cy="1015663"/>
          </a:xfrm>
          <a:prstGeom prst="rect">
            <a:avLst/>
          </a:prstGeom>
          <a:noFill/>
        </p:spPr>
        <p:txBody>
          <a:bodyPr wrap="square">
            <a:spAutoFit/>
          </a:bodyPr>
          <a:lstStyle/>
          <a:p>
            <a:r>
              <a:rPr lang="es-BO" sz="2000" dirty="0"/>
              <a:t>Alan Turing (1950): "Computing </a:t>
            </a:r>
            <a:r>
              <a:rPr lang="es-BO" sz="2000" dirty="0" err="1"/>
              <a:t>Machinery</a:t>
            </a:r>
            <a:r>
              <a:rPr lang="es-BO" sz="2000" dirty="0"/>
              <a:t> and </a:t>
            </a:r>
            <a:r>
              <a:rPr lang="es-BO" sz="2000" dirty="0" err="1"/>
              <a:t>Intelligence</a:t>
            </a:r>
            <a:r>
              <a:rPr lang="es-BO" sz="2000" dirty="0"/>
              <a:t>" (Máquinas de Computación e Inteligencia): Evaluar la capacidad de una máquina para exhibir un comportamiento inteligente que es indistinguible del comportamiento humano.</a:t>
            </a:r>
          </a:p>
        </p:txBody>
      </p:sp>
      <p:graphicFrame>
        <p:nvGraphicFramePr>
          <p:cNvPr id="6" name="Object 5">
            <a:extLst>
              <a:ext uri="{FF2B5EF4-FFF2-40B4-BE49-F238E27FC236}">
                <a16:creationId xmlns:a16="http://schemas.microsoft.com/office/drawing/2014/main" id="{FD832428-2685-BEF6-6EDF-1E9A0E1C7088}"/>
              </a:ext>
            </a:extLst>
          </p:cNvPr>
          <p:cNvGraphicFramePr>
            <a:graphicFrameLocks noChangeAspect="1"/>
          </p:cNvGraphicFramePr>
          <p:nvPr/>
        </p:nvGraphicFramePr>
        <p:xfrm>
          <a:off x="1799924" y="2668174"/>
          <a:ext cx="8005764" cy="3920242"/>
        </p:xfrm>
        <a:graphic>
          <a:graphicData uri="http://schemas.openxmlformats.org/presentationml/2006/ole">
            <mc:AlternateContent xmlns:mc="http://schemas.openxmlformats.org/markup-compatibility/2006">
              <mc:Choice xmlns:v="urn:schemas-microsoft-com:vml" Requires="v">
                <p:oleObj name="Bitmap Image" r:id="rId3" imgW="9304200" imgH="4556880" progId="Paint.Picture">
                  <p:embed/>
                </p:oleObj>
              </mc:Choice>
              <mc:Fallback>
                <p:oleObj name="Bitmap Image" r:id="rId3" imgW="9304200" imgH="4556880" progId="Paint.Picture">
                  <p:embed/>
                  <p:pic>
                    <p:nvPicPr>
                      <p:cNvPr id="6" name="Object 5">
                        <a:extLst>
                          <a:ext uri="{FF2B5EF4-FFF2-40B4-BE49-F238E27FC236}">
                            <a16:creationId xmlns:a16="http://schemas.microsoft.com/office/drawing/2014/main" id="{FD832428-2685-BEF6-6EDF-1E9A0E1C7088}"/>
                          </a:ext>
                        </a:extLst>
                      </p:cNvPr>
                      <p:cNvPicPr/>
                      <p:nvPr/>
                    </p:nvPicPr>
                    <p:blipFill>
                      <a:blip r:embed="rId4"/>
                      <a:stretch>
                        <a:fillRect/>
                      </a:stretch>
                    </p:blipFill>
                    <p:spPr>
                      <a:xfrm>
                        <a:off x="1799924" y="2668174"/>
                        <a:ext cx="8005764" cy="3920242"/>
                      </a:xfrm>
                      <a:prstGeom prst="rect">
                        <a:avLst/>
                      </a:prstGeom>
                    </p:spPr>
                  </p:pic>
                </p:oleObj>
              </mc:Fallback>
            </mc:AlternateContent>
          </a:graphicData>
        </a:graphic>
      </p:graphicFrame>
    </p:spTree>
    <p:extLst>
      <p:ext uri="{BB962C8B-B14F-4D97-AF65-F5344CB8AC3E}">
        <p14:creationId xmlns:p14="http://schemas.microsoft.com/office/powerpoint/2010/main" val="24297011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3AD41DB-DF9F-49BC-85AE-6AB1840AD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D13D0D2-28E5-2058-2140-4D215848BC59}"/>
              </a:ext>
            </a:extLst>
          </p:cNvPr>
          <p:cNvSpPr>
            <a:spLocks noGrp="1"/>
          </p:cNvSpPr>
          <p:nvPr>
            <p:ph type="title"/>
          </p:nvPr>
        </p:nvSpPr>
        <p:spPr>
          <a:xfrm>
            <a:off x="210671" y="76361"/>
            <a:ext cx="4391024" cy="1173700"/>
          </a:xfrm>
        </p:spPr>
        <p:txBody>
          <a:bodyPr vert="horz" lIns="91440" tIns="45720" rIns="91440" bIns="45720" rtlCol="0" anchor="t">
            <a:normAutofit/>
          </a:bodyPr>
          <a:lstStyle/>
          <a:p>
            <a:r>
              <a:rPr lang="es-PE" sz="3700">
                <a:solidFill>
                  <a:schemeClr val="bg1"/>
                </a:solidFill>
                <a:latin typeface="+mj-lt"/>
              </a:rPr>
              <a:t>Fundamentos de la AI</a:t>
            </a:r>
          </a:p>
        </p:txBody>
      </p:sp>
      <p:grpSp>
        <p:nvGrpSpPr>
          <p:cNvPr id="12" name="Group 11">
            <a:extLst>
              <a:ext uri="{FF2B5EF4-FFF2-40B4-BE49-F238E27FC236}">
                <a16:creationId xmlns:a16="http://schemas.microsoft.com/office/drawing/2014/main" id="{A4AE1828-51FD-4AD7-BCF6-9AF5C696CE5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528992"/>
            <a:ext cx="12192000" cy="757168"/>
            <a:chOff x="0" y="2959818"/>
            <a:chExt cx="12192000" cy="757168"/>
          </a:xfrm>
        </p:grpSpPr>
        <p:sp>
          <p:nvSpPr>
            <p:cNvPr id="13" name="Freeform: Shape 12">
              <a:extLst>
                <a:ext uri="{FF2B5EF4-FFF2-40B4-BE49-F238E27FC236}">
                  <a16:creationId xmlns:a16="http://schemas.microsoft.com/office/drawing/2014/main" id="{8542C7CD-02BE-4ADE-8D2F-DFB759D71A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959818"/>
              <a:ext cx="12192000" cy="757168"/>
            </a:xfrm>
            <a:custGeom>
              <a:avLst/>
              <a:gdLst>
                <a:gd name="connsiteX0" fmla="*/ 0 w 12192000"/>
                <a:gd name="connsiteY0" fmla="*/ 0 h 757168"/>
                <a:gd name="connsiteX1" fmla="*/ 41653 w 12192000"/>
                <a:gd name="connsiteY1" fmla="*/ 6945 h 757168"/>
                <a:gd name="connsiteX2" fmla="*/ 81317 w 12192000"/>
                <a:gd name="connsiteY2" fmla="*/ 15509 h 757168"/>
                <a:gd name="connsiteX3" fmla="*/ 114150 w 12192000"/>
                <a:gd name="connsiteY3" fmla="*/ 28105 h 757168"/>
                <a:gd name="connsiteX4" fmla="*/ 214865 w 12192000"/>
                <a:gd name="connsiteY4" fmla="*/ 58374 h 757168"/>
                <a:gd name="connsiteX5" fmla="*/ 299237 w 12192000"/>
                <a:gd name="connsiteY5" fmla="*/ 63560 h 757168"/>
                <a:gd name="connsiteX6" fmla="*/ 415570 w 12192000"/>
                <a:gd name="connsiteY6" fmla="*/ 83774 h 757168"/>
                <a:gd name="connsiteX7" fmla="*/ 633210 w 12192000"/>
                <a:gd name="connsiteY7" fmla="*/ 109108 h 757168"/>
                <a:gd name="connsiteX8" fmla="*/ 677567 w 12192000"/>
                <a:gd name="connsiteY8" fmla="*/ 119446 h 757168"/>
                <a:gd name="connsiteX9" fmla="*/ 946429 w 12192000"/>
                <a:gd name="connsiteY9" fmla="*/ 171502 h 757168"/>
                <a:gd name="connsiteX10" fmla="*/ 1163367 w 12192000"/>
                <a:gd name="connsiteY10" fmla="*/ 182106 h 757168"/>
                <a:gd name="connsiteX11" fmla="*/ 1180337 w 12192000"/>
                <a:gd name="connsiteY11" fmla="*/ 181279 h 757168"/>
                <a:gd name="connsiteX12" fmla="*/ 1263939 w 12192000"/>
                <a:gd name="connsiteY12" fmla="*/ 173070 h 757168"/>
                <a:gd name="connsiteX13" fmla="*/ 1392213 w 12192000"/>
                <a:gd name="connsiteY13" fmla="*/ 183225 h 757168"/>
                <a:gd name="connsiteX14" fmla="*/ 1479752 w 12192000"/>
                <a:gd name="connsiteY14" fmla="*/ 205174 h 757168"/>
                <a:gd name="connsiteX15" fmla="*/ 1589813 w 12192000"/>
                <a:gd name="connsiteY15" fmla="*/ 211706 h 757168"/>
                <a:gd name="connsiteX16" fmla="*/ 1716264 w 12192000"/>
                <a:gd name="connsiteY16" fmla="*/ 207459 h 757168"/>
                <a:gd name="connsiteX17" fmla="*/ 1772900 w 12192000"/>
                <a:gd name="connsiteY17" fmla="*/ 208137 h 757168"/>
                <a:gd name="connsiteX18" fmla="*/ 1929319 w 12192000"/>
                <a:gd name="connsiteY18" fmla="*/ 193822 h 757168"/>
                <a:gd name="connsiteX19" fmla="*/ 2021514 w 12192000"/>
                <a:gd name="connsiteY19" fmla="*/ 204186 h 757168"/>
                <a:gd name="connsiteX20" fmla="*/ 2111753 w 12192000"/>
                <a:gd name="connsiteY20" fmla="*/ 223797 h 757168"/>
                <a:gd name="connsiteX21" fmla="*/ 2169356 w 12192000"/>
                <a:gd name="connsiteY21" fmla="*/ 241125 h 757168"/>
                <a:gd name="connsiteX22" fmla="*/ 2286638 w 12192000"/>
                <a:gd name="connsiteY22" fmla="*/ 257382 h 757168"/>
                <a:gd name="connsiteX23" fmla="*/ 2308368 w 12192000"/>
                <a:gd name="connsiteY23" fmla="*/ 256995 h 757168"/>
                <a:gd name="connsiteX24" fmla="*/ 2660621 w 12192000"/>
                <a:gd name="connsiteY24" fmla="*/ 262863 h 757168"/>
                <a:gd name="connsiteX25" fmla="*/ 2801134 w 12192000"/>
                <a:gd name="connsiteY25" fmla="*/ 250006 h 757168"/>
                <a:gd name="connsiteX26" fmla="*/ 2830994 w 12192000"/>
                <a:gd name="connsiteY26" fmla="*/ 249091 h 757168"/>
                <a:gd name="connsiteX27" fmla="*/ 3129084 w 12192000"/>
                <a:gd name="connsiteY27" fmla="*/ 242009 h 757168"/>
                <a:gd name="connsiteX28" fmla="*/ 3162162 w 12192000"/>
                <a:gd name="connsiteY28" fmla="*/ 242789 h 757168"/>
                <a:gd name="connsiteX29" fmla="*/ 3254072 w 12192000"/>
                <a:gd name="connsiteY29" fmla="*/ 251612 h 757168"/>
                <a:gd name="connsiteX30" fmla="*/ 3473491 w 12192000"/>
                <a:gd name="connsiteY30" fmla="*/ 221903 h 757168"/>
                <a:gd name="connsiteX31" fmla="*/ 3691860 w 12192000"/>
                <a:gd name="connsiteY31" fmla="*/ 219228 h 757168"/>
                <a:gd name="connsiteX32" fmla="*/ 3811494 w 12192000"/>
                <a:gd name="connsiteY32" fmla="*/ 225691 h 757168"/>
                <a:gd name="connsiteX33" fmla="*/ 3897533 w 12192000"/>
                <a:gd name="connsiteY33" fmla="*/ 220087 h 757168"/>
                <a:gd name="connsiteX34" fmla="*/ 4109430 w 12192000"/>
                <a:gd name="connsiteY34" fmla="*/ 200477 h 757168"/>
                <a:gd name="connsiteX35" fmla="*/ 4208772 w 12192000"/>
                <a:gd name="connsiteY35" fmla="*/ 200914 h 757168"/>
                <a:gd name="connsiteX36" fmla="*/ 4314641 w 12192000"/>
                <a:gd name="connsiteY36" fmla="*/ 196159 h 757168"/>
                <a:gd name="connsiteX37" fmla="*/ 4577622 w 12192000"/>
                <a:gd name="connsiteY37" fmla="*/ 163774 h 757168"/>
                <a:gd name="connsiteX38" fmla="*/ 4790345 w 12192000"/>
                <a:gd name="connsiteY38" fmla="*/ 177592 h 757168"/>
                <a:gd name="connsiteX39" fmla="*/ 4926164 w 12192000"/>
                <a:gd name="connsiteY39" fmla="*/ 184139 h 757168"/>
                <a:gd name="connsiteX40" fmla="*/ 5088812 w 12192000"/>
                <a:gd name="connsiteY40" fmla="*/ 177401 h 757168"/>
                <a:gd name="connsiteX41" fmla="*/ 5222466 w 12192000"/>
                <a:gd name="connsiteY41" fmla="*/ 162082 h 757168"/>
                <a:gd name="connsiteX42" fmla="*/ 5406528 w 12192000"/>
                <a:gd name="connsiteY42" fmla="*/ 153987 h 757168"/>
                <a:gd name="connsiteX43" fmla="*/ 5590716 w 12192000"/>
                <a:gd name="connsiteY43" fmla="*/ 129490 h 757168"/>
                <a:gd name="connsiteX44" fmla="*/ 5719429 w 12192000"/>
                <a:gd name="connsiteY44" fmla="*/ 110099 h 757168"/>
                <a:gd name="connsiteX45" fmla="*/ 5897895 w 12192000"/>
                <a:gd name="connsiteY45" fmla="*/ 96368 h 757168"/>
                <a:gd name="connsiteX46" fmla="*/ 6169957 w 12192000"/>
                <a:gd name="connsiteY46" fmla="*/ 94411 h 757168"/>
                <a:gd name="connsiteX47" fmla="*/ 6294827 w 12192000"/>
                <a:gd name="connsiteY47" fmla="*/ 99236 h 757168"/>
                <a:gd name="connsiteX48" fmla="*/ 6494261 w 12192000"/>
                <a:gd name="connsiteY48" fmla="*/ 71724 h 757168"/>
                <a:gd name="connsiteX49" fmla="*/ 6579627 w 12192000"/>
                <a:gd name="connsiteY49" fmla="*/ 57883 h 757168"/>
                <a:gd name="connsiteX50" fmla="*/ 6654800 w 12192000"/>
                <a:gd name="connsiteY50" fmla="*/ 77086 h 757168"/>
                <a:gd name="connsiteX51" fmla="*/ 6703059 w 12192000"/>
                <a:gd name="connsiteY51" fmla="*/ 97166 h 757168"/>
                <a:gd name="connsiteX52" fmla="*/ 6859445 w 12192000"/>
                <a:gd name="connsiteY52" fmla="*/ 90481 h 757168"/>
                <a:gd name="connsiteX53" fmla="*/ 7025414 w 12192000"/>
                <a:gd name="connsiteY53" fmla="*/ 83536 h 757168"/>
                <a:gd name="connsiteX54" fmla="*/ 7144137 w 12192000"/>
                <a:gd name="connsiteY54" fmla="*/ 79264 h 757168"/>
                <a:gd name="connsiteX55" fmla="*/ 7291235 w 12192000"/>
                <a:gd name="connsiteY55" fmla="*/ 95367 h 757168"/>
                <a:gd name="connsiteX56" fmla="*/ 7407395 w 12192000"/>
                <a:gd name="connsiteY56" fmla="*/ 104888 h 757168"/>
                <a:gd name="connsiteX57" fmla="*/ 7500837 w 12192000"/>
                <a:gd name="connsiteY57" fmla="*/ 119515 h 757168"/>
                <a:gd name="connsiteX58" fmla="*/ 7533567 w 12192000"/>
                <a:gd name="connsiteY58" fmla="*/ 126955 h 757168"/>
                <a:gd name="connsiteX59" fmla="*/ 7792910 w 12192000"/>
                <a:gd name="connsiteY59" fmla="*/ 185188 h 757168"/>
                <a:gd name="connsiteX60" fmla="*/ 8070699 w 12192000"/>
                <a:gd name="connsiteY60" fmla="*/ 235423 h 757168"/>
                <a:gd name="connsiteX61" fmla="*/ 8253177 w 12192000"/>
                <a:gd name="connsiteY61" fmla="*/ 222473 h 757168"/>
                <a:gd name="connsiteX62" fmla="*/ 8320683 w 12192000"/>
                <a:gd name="connsiteY62" fmla="*/ 226393 h 757168"/>
                <a:gd name="connsiteX63" fmla="*/ 8631438 w 12192000"/>
                <a:gd name="connsiteY63" fmla="*/ 237528 h 757168"/>
                <a:gd name="connsiteX64" fmla="*/ 8686410 w 12192000"/>
                <a:gd name="connsiteY64" fmla="*/ 234877 h 757168"/>
                <a:gd name="connsiteX65" fmla="*/ 8980658 w 12192000"/>
                <a:gd name="connsiteY65" fmla="*/ 273001 h 757168"/>
                <a:gd name="connsiteX66" fmla="*/ 9087625 w 12192000"/>
                <a:gd name="connsiteY66" fmla="*/ 282423 h 757168"/>
                <a:gd name="connsiteX67" fmla="*/ 9186017 w 12192000"/>
                <a:gd name="connsiteY67" fmla="*/ 293875 h 757168"/>
                <a:gd name="connsiteX68" fmla="*/ 9323931 w 12192000"/>
                <a:gd name="connsiteY68" fmla="*/ 302628 h 757168"/>
                <a:gd name="connsiteX69" fmla="*/ 9467213 w 12192000"/>
                <a:gd name="connsiteY69" fmla="*/ 307275 h 757168"/>
                <a:gd name="connsiteX70" fmla="*/ 9626826 w 12192000"/>
                <a:gd name="connsiteY70" fmla="*/ 316213 h 757168"/>
                <a:gd name="connsiteX71" fmla="*/ 9689696 w 12192000"/>
                <a:gd name="connsiteY71" fmla="*/ 324467 h 757168"/>
                <a:gd name="connsiteX72" fmla="*/ 9860526 w 12192000"/>
                <a:gd name="connsiteY72" fmla="*/ 329986 h 757168"/>
                <a:gd name="connsiteX73" fmla="*/ 9949775 w 12192000"/>
                <a:gd name="connsiteY73" fmla="*/ 340386 h 757168"/>
                <a:gd name="connsiteX74" fmla="*/ 10097252 w 12192000"/>
                <a:gd name="connsiteY74" fmla="*/ 349262 h 757168"/>
                <a:gd name="connsiteX75" fmla="*/ 10145261 w 12192000"/>
                <a:gd name="connsiteY75" fmla="*/ 353113 h 757168"/>
                <a:gd name="connsiteX76" fmla="*/ 10188159 w 12192000"/>
                <a:gd name="connsiteY76" fmla="*/ 356124 h 757168"/>
                <a:gd name="connsiteX77" fmla="*/ 10336144 w 12192000"/>
                <a:gd name="connsiteY77" fmla="*/ 348235 h 757168"/>
                <a:gd name="connsiteX78" fmla="*/ 10466847 w 12192000"/>
                <a:gd name="connsiteY78" fmla="*/ 354131 h 757168"/>
                <a:gd name="connsiteX79" fmla="*/ 10696514 w 12192000"/>
                <a:gd name="connsiteY79" fmla="*/ 353575 h 757168"/>
                <a:gd name="connsiteX80" fmla="*/ 10746932 w 12192000"/>
                <a:gd name="connsiteY80" fmla="*/ 360606 h 757168"/>
                <a:gd name="connsiteX81" fmla="*/ 10905388 w 12192000"/>
                <a:gd name="connsiteY81" fmla="*/ 370627 h 757168"/>
                <a:gd name="connsiteX82" fmla="*/ 10995602 w 12192000"/>
                <a:gd name="connsiteY82" fmla="*/ 376691 h 757168"/>
                <a:gd name="connsiteX83" fmla="*/ 11107647 w 12192000"/>
                <a:gd name="connsiteY83" fmla="*/ 373405 h 757168"/>
                <a:gd name="connsiteX84" fmla="*/ 11302440 w 12192000"/>
                <a:gd name="connsiteY84" fmla="*/ 364156 h 757168"/>
                <a:gd name="connsiteX85" fmla="*/ 11353613 w 12192000"/>
                <a:gd name="connsiteY85" fmla="*/ 363785 h 757168"/>
                <a:gd name="connsiteX86" fmla="*/ 11447323 w 12192000"/>
                <a:gd name="connsiteY86" fmla="*/ 359346 h 757168"/>
                <a:gd name="connsiteX87" fmla="*/ 11464292 w 12192000"/>
                <a:gd name="connsiteY87" fmla="*/ 358519 h 757168"/>
                <a:gd name="connsiteX88" fmla="*/ 11607560 w 12192000"/>
                <a:gd name="connsiteY88" fmla="*/ 342370 h 757168"/>
                <a:gd name="connsiteX89" fmla="*/ 11681426 w 12192000"/>
                <a:gd name="connsiteY89" fmla="*/ 344335 h 757168"/>
                <a:gd name="connsiteX90" fmla="*/ 11893565 w 12192000"/>
                <a:gd name="connsiteY90" fmla="*/ 355261 h 757168"/>
                <a:gd name="connsiteX91" fmla="*/ 11983290 w 12192000"/>
                <a:gd name="connsiteY91" fmla="*/ 363588 h 757168"/>
                <a:gd name="connsiteX92" fmla="*/ 12192000 w 12192000"/>
                <a:gd name="connsiteY92" fmla="*/ 388018 h 757168"/>
                <a:gd name="connsiteX93" fmla="*/ 12192000 w 12192000"/>
                <a:gd name="connsiteY93" fmla="*/ 577115 h 757168"/>
                <a:gd name="connsiteX94" fmla="*/ 12157329 w 12192000"/>
                <a:gd name="connsiteY94" fmla="*/ 588862 h 757168"/>
                <a:gd name="connsiteX95" fmla="*/ 12066948 w 12192000"/>
                <a:gd name="connsiteY95" fmla="*/ 586034 h 757168"/>
                <a:gd name="connsiteX96" fmla="*/ 11911344 w 12192000"/>
                <a:gd name="connsiteY96" fmla="*/ 521599 h 757168"/>
                <a:gd name="connsiteX97" fmla="*/ 11847823 w 12192000"/>
                <a:gd name="connsiteY97" fmla="*/ 511785 h 757168"/>
                <a:gd name="connsiteX98" fmla="*/ 11737547 w 12192000"/>
                <a:gd name="connsiteY98" fmla="*/ 502380 h 757168"/>
                <a:gd name="connsiteX99" fmla="*/ 11636052 w 12192000"/>
                <a:gd name="connsiteY99" fmla="*/ 514993 h 757168"/>
                <a:gd name="connsiteX100" fmla="*/ 11394706 w 12192000"/>
                <a:gd name="connsiteY100" fmla="*/ 590867 h 757168"/>
                <a:gd name="connsiteX101" fmla="*/ 11354978 w 12192000"/>
                <a:gd name="connsiteY101" fmla="*/ 597561 h 757168"/>
                <a:gd name="connsiteX102" fmla="*/ 11285306 w 12192000"/>
                <a:gd name="connsiteY102" fmla="*/ 599825 h 757168"/>
                <a:gd name="connsiteX103" fmla="*/ 11008528 w 12192000"/>
                <a:gd name="connsiteY103" fmla="*/ 656670 h 757168"/>
                <a:gd name="connsiteX104" fmla="*/ 10948735 w 12192000"/>
                <a:gd name="connsiteY104" fmla="*/ 652964 h 757168"/>
                <a:gd name="connsiteX105" fmla="*/ 10850698 w 12192000"/>
                <a:gd name="connsiteY105" fmla="*/ 641721 h 757168"/>
                <a:gd name="connsiteX106" fmla="*/ 10744026 w 12192000"/>
                <a:gd name="connsiteY106" fmla="*/ 647769 h 757168"/>
                <a:gd name="connsiteX107" fmla="*/ 10666160 w 12192000"/>
                <a:gd name="connsiteY107" fmla="*/ 651891 h 757168"/>
                <a:gd name="connsiteX108" fmla="*/ 10450521 w 12192000"/>
                <a:gd name="connsiteY108" fmla="*/ 616552 h 757168"/>
                <a:gd name="connsiteX109" fmla="*/ 10271192 w 12192000"/>
                <a:gd name="connsiteY109" fmla="*/ 583498 h 757168"/>
                <a:gd name="connsiteX110" fmla="*/ 10246067 w 12192000"/>
                <a:gd name="connsiteY110" fmla="*/ 585423 h 757168"/>
                <a:gd name="connsiteX111" fmla="*/ 10005027 w 12192000"/>
                <a:gd name="connsiteY111" fmla="*/ 592252 h 757168"/>
                <a:gd name="connsiteX112" fmla="*/ 9898681 w 12192000"/>
                <a:gd name="connsiteY112" fmla="*/ 613195 h 757168"/>
                <a:gd name="connsiteX113" fmla="*/ 9753225 w 12192000"/>
                <a:gd name="connsiteY113" fmla="*/ 629038 h 757168"/>
                <a:gd name="connsiteX114" fmla="*/ 9591376 w 12192000"/>
                <a:gd name="connsiteY114" fmla="*/ 648601 h 757168"/>
                <a:gd name="connsiteX115" fmla="*/ 9472860 w 12192000"/>
                <a:gd name="connsiteY115" fmla="*/ 655936 h 757168"/>
                <a:gd name="connsiteX116" fmla="*/ 9299788 w 12192000"/>
                <a:gd name="connsiteY116" fmla="*/ 636945 h 757168"/>
                <a:gd name="connsiteX117" fmla="*/ 9264605 w 12192000"/>
                <a:gd name="connsiteY117" fmla="*/ 627087 h 757168"/>
                <a:gd name="connsiteX118" fmla="*/ 8926435 w 12192000"/>
                <a:gd name="connsiteY118" fmla="*/ 549269 h 757168"/>
                <a:gd name="connsiteX119" fmla="*/ 8698934 w 12192000"/>
                <a:gd name="connsiteY119" fmla="*/ 536583 h 757168"/>
                <a:gd name="connsiteX120" fmla="*/ 8622862 w 12192000"/>
                <a:gd name="connsiteY120" fmla="*/ 541563 h 757168"/>
                <a:gd name="connsiteX121" fmla="*/ 8482784 w 12192000"/>
                <a:gd name="connsiteY121" fmla="*/ 574094 h 757168"/>
                <a:gd name="connsiteX122" fmla="*/ 8421565 w 12192000"/>
                <a:gd name="connsiteY122" fmla="*/ 576610 h 757168"/>
                <a:gd name="connsiteX123" fmla="*/ 8313469 w 12192000"/>
                <a:gd name="connsiteY123" fmla="*/ 574762 h 757168"/>
                <a:gd name="connsiteX124" fmla="*/ 8079520 w 12192000"/>
                <a:gd name="connsiteY124" fmla="*/ 558685 h 757168"/>
                <a:gd name="connsiteX125" fmla="*/ 7773327 w 12192000"/>
                <a:gd name="connsiteY125" fmla="*/ 558854 h 757168"/>
                <a:gd name="connsiteX126" fmla="*/ 7652477 w 12192000"/>
                <a:gd name="connsiteY126" fmla="*/ 547561 h 757168"/>
                <a:gd name="connsiteX127" fmla="*/ 7522274 w 12192000"/>
                <a:gd name="connsiteY127" fmla="*/ 532150 h 757168"/>
                <a:gd name="connsiteX128" fmla="*/ 7484080 w 12192000"/>
                <a:gd name="connsiteY128" fmla="*/ 530532 h 757168"/>
                <a:gd name="connsiteX129" fmla="*/ 7282277 w 12192000"/>
                <a:gd name="connsiteY129" fmla="*/ 540177 h 757168"/>
                <a:gd name="connsiteX130" fmla="*/ 7235690 w 12192000"/>
                <a:gd name="connsiteY130" fmla="*/ 551282 h 757168"/>
                <a:gd name="connsiteX131" fmla="*/ 7116339 w 12192000"/>
                <a:gd name="connsiteY131" fmla="*/ 539494 h 757168"/>
                <a:gd name="connsiteX132" fmla="*/ 7011067 w 12192000"/>
                <a:gd name="connsiteY132" fmla="*/ 511848 h 757168"/>
                <a:gd name="connsiteX133" fmla="*/ 6403234 w 12192000"/>
                <a:gd name="connsiteY133" fmla="*/ 432296 h 757168"/>
                <a:gd name="connsiteX134" fmla="*/ 6036273 w 12192000"/>
                <a:gd name="connsiteY134" fmla="*/ 412301 h 757168"/>
                <a:gd name="connsiteX135" fmla="*/ 5780467 w 12192000"/>
                <a:gd name="connsiteY135" fmla="*/ 377910 h 757168"/>
                <a:gd name="connsiteX136" fmla="*/ 5739051 w 12192000"/>
                <a:gd name="connsiteY136" fmla="*/ 353609 h 757168"/>
                <a:gd name="connsiteX137" fmla="*/ 5583566 w 12192000"/>
                <a:gd name="connsiteY137" fmla="*/ 321995 h 757168"/>
                <a:gd name="connsiteX138" fmla="*/ 5432030 w 12192000"/>
                <a:gd name="connsiteY138" fmla="*/ 362512 h 757168"/>
                <a:gd name="connsiteX139" fmla="*/ 5241398 w 12192000"/>
                <a:gd name="connsiteY139" fmla="*/ 425781 h 757168"/>
                <a:gd name="connsiteX140" fmla="*/ 5139710 w 12192000"/>
                <a:gd name="connsiteY140" fmla="*/ 421022 h 757168"/>
                <a:gd name="connsiteX141" fmla="*/ 4929402 w 12192000"/>
                <a:gd name="connsiteY141" fmla="*/ 424310 h 757168"/>
                <a:gd name="connsiteX142" fmla="*/ 4782793 w 12192000"/>
                <a:gd name="connsiteY142" fmla="*/ 441046 h 757168"/>
                <a:gd name="connsiteX143" fmla="*/ 4577594 w 12192000"/>
                <a:gd name="connsiteY143" fmla="*/ 459290 h 757168"/>
                <a:gd name="connsiteX144" fmla="*/ 4500826 w 12192000"/>
                <a:gd name="connsiteY144" fmla="*/ 470529 h 757168"/>
                <a:gd name="connsiteX145" fmla="*/ 4317973 w 12192000"/>
                <a:gd name="connsiteY145" fmla="*/ 483649 h 757168"/>
                <a:gd name="connsiteX146" fmla="*/ 4166722 w 12192000"/>
                <a:gd name="connsiteY146" fmla="*/ 490602 h 757168"/>
                <a:gd name="connsiteX147" fmla="*/ 4042814 w 12192000"/>
                <a:gd name="connsiteY147" fmla="*/ 530660 h 757168"/>
                <a:gd name="connsiteX148" fmla="*/ 4002653 w 12192000"/>
                <a:gd name="connsiteY148" fmla="*/ 552594 h 757168"/>
                <a:gd name="connsiteX149" fmla="*/ 3969549 w 12192000"/>
                <a:gd name="connsiteY149" fmla="*/ 566312 h 757168"/>
                <a:gd name="connsiteX150" fmla="*/ 3821685 w 12192000"/>
                <a:gd name="connsiteY150" fmla="*/ 649183 h 757168"/>
                <a:gd name="connsiteX151" fmla="*/ 3805138 w 12192000"/>
                <a:gd name="connsiteY151" fmla="*/ 655947 h 757168"/>
                <a:gd name="connsiteX152" fmla="*/ 3609177 w 12192000"/>
                <a:gd name="connsiteY152" fmla="*/ 687459 h 757168"/>
                <a:gd name="connsiteX153" fmla="*/ 3539727 w 12192000"/>
                <a:gd name="connsiteY153" fmla="*/ 706521 h 757168"/>
                <a:gd name="connsiteX154" fmla="*/ 3396572 w 12192000"/>
                <a:gd name="connsiteY154" fmla="*/ 755681 h 757168"/>
                <a:gd name="connsiteX155" fmla="*/ 3341054 w 12192000"/>
                <a:gd name="connsiteY155" fmla="*/ 754679 h 757168"/>
                <a:gd name="connsiteX156" fmla="*/ 3138775 w 12192000"/>
                <a:gd name="connsiteY156" fmla="*/ 710120 h 757168"/>
                <a:gd name="connsiteX157" fmla="*/ 3037283 w 12192000"/>
                <a:gd name="connsiteY157" fmla="*/ 666453 h 757168"/>
                <a:gd name="connsiteX158" fmla="*/ 3002117 w 12192000"/>
                <a:gd name="connsiteY158" fmla="*/ 649347 h 757168"/>
                <a:gd name="connsiteX159" fmla="*/ 2747294 w 12192000"/>
                <a:gd name="connsiteY159" fmla="*/ 652400 h 757168"/>
                <a:gd name="connsiteX160" fmla="*/ 2676273 w 12192000"/>
                <a:gd name="connsiteY160" fmla="*/ 652304 h 757168"/>
                <a:gd name="connsiteX161" fmla="*/ 2432360 w 12192000"/>
                <a:gd name="connsiteY161" fmla="*/ 657836 h 757168"/>
                <a:gd name="connsiteX162" fmla="*/ 2382311 w 12192000"/>
                <a:gd name="connsiteY162" fmla="*/ 650824 h 757168"/>
                <a:gd name="connsiteX163" fmla="*/ 2055134 w 12192000"/>
                <a:gd name="connsiteY163" fmla="*/ 630053 h 757168"/>
                <a:gd name="connsiteX164" fmla="*/ 2031829 w 12192000"/>
                <a:gd name="connsiteY164" fmla="*/ 639324 h 757168"/>
                <a:gd name="connsiteX165" fmla="*/ 1912764 w 12192000"/>
                <a:gd name="connsiteY165" fmla="*/ 664183 h 757168"/>
                <a:gd name="connsiteX166" fmla="*/ 1755637 w 12192000"/>
                <a:gd name="connsiteY166" fmla="*/ 663960 h 757168"/>
                <a:gd name="connsiteX167" fmla="*/ 1727159 w 12192000"/>
                <a:gd name="connsiteY167" fmla="*/ 659605 h 757168"/>
                <a:gd name="connsiteX168" fmla="*/ 1622470 w 12192000"/>
                <a:gd name="connsiteY168" fmla="*/ 634850 h 757168"/>
                <a:gd name="connsiteX169" fmla="*/ 1385955 w 12192000"/>
                <a:gd name="connsiteY169" fmla="*/ 604522 h 757168"/>
                <a:gd name="connsiteX170" fmla="*/ 1340055 w 12192000"/>
                <a:gd name="connsiteY170" fmla="*/ 595629 h 757168"/>
                <a:gd name="connsiteX171" fmla="*/ 1257271 w 12192000"/>
                <a:gd name="connsiteY171" fmla="*/ 581180 h 757168"/>
                <a:gd name="connsiteX172" fmla="*/ 1031914 w 12192000"/>
                <a:gd name="connsiteY172" fmla="*/ 562692 h 757168"/>
                <a:gd name="connsiteX173" fmla="*/ 922031 w 12192000"/>
                <a:gd name="connsiteY173" fmla="*/ 566853 h 757168"/>
                <a:gd name="connsiteX174" fmla="*/ 873250 w 12192000"/>
                <a:gd name="connsiteY174" fmla="*/ 563724 h 757168"/>
                <a:gd name="connsiteX175" fmla="*/ 711627 w 12192000"/>
                <a:gd name="connsiteY175" fmla="*/ 529880 h 757168"/>
                <a:gd name="connsiteX176" fmla="*/ 311112 w 12192000"/>
                <a:gd name="connsiteY176" fmla="*/ 525106 h 757168"/>
                <a:gd name="connsiteX177" fmla="*/ 184145 w 12192000"/>
                <a:gd name="connsiteY177" fmla="*/ 532188 h 757168"/>
                <a:gd name="connsiteX178" fmla="*/ 116886 w 12192000"/>
                <a:gd name="connsiteY178" fmla="*/ 530572 h 757168"/>
                <a:gd name="connsiteX179" fmla="*/ 23941 w 12192000"/>
                <a:gd name="connsiteY179" fmla="*/ 506433 h 757168"/>
                <a:gd name="connsiteX180" fmla="*/ 0 w 12192000"/>
                <a:gd name="connsiteY180" fmla="*/ 502149 h 75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12192000" h="757168">
                  <a:moveTo>
                    <a:pt x="0" y="0"/>
                  </a:moveTo>
                  <a:lnTo>
                    <a:pt x="41653" y="6945"/>
                  </a:lnTo>
                  <a:cubicBezTo>
                    <a:pt x="55151" y="9178"/>
                    <a:pt x="68996" y="11810"/>
                    <a:pt x="81317" y="15509"/>
                  </a:cubicBezTo>
                  <a:cubicBezTo>
                    <a:pt x="92911" y="18978"/>
                    <a:pt x="102562" y="24446"/>
                    <a:pt x="114150" y="28105"/>
                  </a:cubicBezTo>
                  <a:cubicBezTo>
                    <a:pt x="145644" y="37958"/>
                    <a:pt x="177914" y="47281"/>
                    <a:pt x="214865" y="58374"/>
                  </a:cubicBezTo>
                  <a:cubicBezTo>
                    <a:pt x="236680" y="42349"/>
                    <a:pt x="264438" y="53534"/>
                    <a:pt x="299237" y="63560"/>
                  </a:cubicBezTo>
                  <a:cubicBezTo>
                    <a:pt x="334763" y="73816"/>
                    <a:pt x="376093" y="78654"/>
                    <a:pt x="415570" y="83774"/>
                  </a:cubicBezTo>
                  <a:cubicBezTo>
                    <a:pt x="487949" y="93100"/>
                    <a:pt x="560804" y="100354"/>
                    <a:pt x="633210" y="109108"/>
                  </a:cubicBezTo>
                  <a:cubicBezTo>
                    <a:pt x="648566" y="111058"/>
                    <a:pt x="666073" y="114072"/>
                    <a:pt x="677567" y="119446"/>
                  </a:cubicBezTo>
                  <a:cubicBezTo>
                    <a:pt x="756262" y="155621"/>
                    <a:pt x="853422" y="169678"/>
                    <a:pt x="946429" y="171502"/>
                  </a:cubicBezTo>
                  <a:cubicBezTo>
                    <a:pt x="1019582" y="173044"/>
                    <a:pt x="1091239" y="175083"/>
                    <a:pt x="1163367" y="182106"/>
                  </a:cubicBezTo>
                  <a:cubicBezTo>
                    <a:pt x="1168863" y="182586"/>
                    <a:pt x="1176224" y="182589"/>
                    <a:pt x="1180337" y="181279"/>
                  </a:cubicBezTo>
                  <a:cubicBezTo>
                    <a:pt x="1205822" y="172503"/>
                    <a:pt x="1231920" y="173109"/>
                    <a:pt x="1263939" y="173070"/>
                  </a:cubicBezTo>
                  <a:cubicBezTo>
                    <a:pt x="1309211" y="172961"/>
                    <a:pt x="1350592" y="176848"/>
                    <a:pt x="1392213" y="183225"/>
                  </a:cubicBezTo>
                  <a:cubicBezTo>
                    <a:pt x="1422516" y="187866"/>
                    <a:pt x="1453010" y="195759"/>
                    <a:pt x="1479752" y="205174"/>
                  </a:cubicBezTo>
                  <a:cubicBezTo>
                    <a:pt x="1516962" y="218381"/>
                    <a:pt x="1553071" y="224660"/>
                    <a:pt x="1589813" y="211706"/>
                  </a:cubicBezTo>
                  <a:cubicBezTo>
                    <a:pt x="1629541" y="197953"/>
                    <a:pt x="1673292" y="205778"/>
                    <a:pt x="1716264" y="207459"/>
                  </a:cubicBezTo>
                  <a:cubicBezTo>
                    <a:pt x="1734988" y="208248"/>
                    <a:pt x="1754789" y="209668"/>
                    <a:pt x="1772900" y="208137"/>
                  </a:cubicBezTo>
                  <a:cubicBezTo>
                    <a:pt x="1825381" y="203828"/>
                    <a:pt x="1876222" y="195808"/>
                    <a:pt x="1929319" y="193822"/>
                  </a:cubicBezTo>
                  <a:cubicBezTo>
                    <a:pt x="1958819" y="192698"/>
                    <a:pt x="1991232" y="199166"/>
                    <a:pt x="2021514" y="204186"/>
                  </a:cubicBezTo>
                  <a:cubicBezTo>
                    <a:pt x="2052154" y="209417"/>
                    <a:pt x="2082323" y="216530"/>
                    <a:pt x="2111753" y="223797"/>
                  </a:cubicBezTo>
                  <a:cubicBezTo>
                    <a:pt x="2131736" y="228659"/>
                    <a:pt x="2153567" y="233429"/>
                    <a:pt x="2169356" y="241125"/>
                  </a:cubicBezTo>
                  <a:cubicBezTo>
                    <a:pt x="2205243" y="258649"/>
                    <a:pt x="2242901" y="263295"/>
                    <a:pt x="2286638" y="257382"/>
                  </a:cubicBezTo>
                  <a:cubicBezTo>
                    <a:pt x="2293313" y="256396"/>
                    <a:pt x="2301018" y="256799"/>
                    <a:pt x="2308368" y="256995"/>
                  </a:cubicBezTo>
                  <a:cubicBezTo>
                    <a:pt x="2426026" y="259155"/>
                    <a:pt x="2543593" y="262834"/>
                    <a:pt x="2660621" y="262863"/>
                  </a:cubicBezTo>
                  <a:cubicBezTo>
                    <a:pt x="2708088" y="262871"/>
                    <a:pt x="2754165" y="254412"/>
                    <a:pt x="2801134" y="250006"/>
                  </a:cubicBezTo>
                  <a:cubicBezTo>
                    <a:pt x="2810748" y="249174"/>
                    <a:pt x="2821504" y="247638"/>
                    <a:pt x="2830994" y="249091"/>
                  </a:cubicBezTo>
                  <a:cubicBezTo>
                    <a:pt x="2934354" y="264045"/>
                    <a:pt x="3032340" y="255254"/>
                    <a:pt x="3129084" y="242009"/>
                  </a:cubicBezTo>
                  <a:cubicBezTo>
                    <a:pt x="3139090" y="240625"/>
                    <a:pt x="3151170" y="241831"/>
                    <a:pt x="3162162" y="242789"/>
                  </a:cubicBezTo>
                  <a:cubicBezTo>
                    <a:pt x="3192925" y="245736"/>
                    <a:pt x="3225969" y="254145"/>
                    <a:pt x="3254072" y="251612"/>
                  </a:cubicBezTo>
                  <a:cubicBezTo>
                    <a:pt x="3328782" y="244461"/>
                    <a:pt x="3402881" y="234992"/>
                    <a:pt x="3473491" y="221903"/>
                  </a:cubicBezTo>
                  <a:cubicBezTo>
                    <a:pt x="3545212" y="208683"/>
                    <a:pt x="3611651" y="197856"/>
                    <a:pt x="3691860" y="219228"/>
                  </a:cubicBezTo>
                  <a:cubicBezTo>
                    <a:pt x="3725977" y="228268"/>
                    <a:pt x="3771754" y="225515"/>
                    <a:pt x="3811494" y="225691"/>
                  </a:cubicBezTo>
                  <a:cubicBezTo>
                    <a:pt x="3840564" y="225687"/>
                    <a:pt x="3868906" y="218586"/>
                    <a:pt x="3897533" y="220087"/>
                  </a:cubicBezTo>
                  <a:cubicBezTo>
                    <a:pt x="3973874" y="224087"/>
                    <a:pt x="4042293" y="217563"/>
                    <a:pt x="4109430" y="200477"/>
                  </a:cubicBezTo>
                  <a:cubicBezTo>
                    <a:pt x="4135544" y="193834"/>
                    <a:pt x="4175268" y="201258"/>
                    <a:pt x="4208772" y="200914"/>
                  </a:cubicBezTo>
                  <a:cubicBezTo>
                    <a:pt x="4244136" y="200288"/>
                    <a:pt x="4280583" y="199908"/>
                    <a:pt x="4314641" y="196159"/>
                  </a:cubicBezTo>
                  <a:cubicBezTo>
                    <a:pt x="4402743" y="186278"/>
                    <a:pt x="4489848" y="174436"/>
                    <a:pt x="4577622" y="163774"/>
                  </a:cubicBezTo>
                  <a:cubicBezTo>
                    <a:pt x="4649843" y="154967"/>
                    <a:pt x="4719794" y="168553"/>
                    <a:pt x="4790345" y="177592"/>
                  </a:cubicBezTo>
                  <a:cubicBezTo>
                    <a:pt x="4834576" y="183345"/>
                    <a:pt x="4875614" y="193701"/>
                    <a:pt x="4926164" y="184139"/>
                  </a:cubicBezTo>
                  <a:cubicBezTo>
                    <a:pt x="4974485" y="175032"/>
                    <a:pt x="5034899" y="180870"/>
                    <a:pt x="5088812" y="177401"/>
                  </a:cubicBezTo>
                  <a:cubicBezTo>
                    <a:pt x="5134238" y="174439"/>
                    <a:pt x="5178353" y="168165"/>
                    <a:pt x="5222466" y="162082"/>
                  </a:cubicBezTo>
                  <a:cubicBezTo>
                    <a:pt x="5282519" y="153783"/>
                    <a:pt x="5341864" y="144876"/>
                    <a:pt x="5406528" y="153987"/>
                  </a:cubicBezTo>
                  <a:cubicBezTo>
                    <a:pt x="5479960" y="164323"/>
                    <a:pt x="5531876" y="142624"/>
                    <a:pt x="5590716" y="129490"/>
                  </a:cubicBezTo>
                  <a:cubicBezTo>
                    <a:pt x="5631296" y="120553"/>
                    <a:pt x="5675395" y="114659"/>
                    <a:pt x="5719429" y="110099"/>
                  </a:cubicBezTo>
                  <a:cubicBezTo>
                    <a:pt x="5778247" y="104215"/>
                    <a:pt x="5838715" y="102042"/>
                    <a:pt x="5897895" y="96368"/>
                  </a:cubicBezTo>
                  <a:cubicBezTo>
                    <a:pt x="5987399" y="87895"/>
                    <a:pt x="6077855" y="82333"/>
                    <a:pt x="6169957" y="94411"/>
                  </a:cubicBezTo>
                  <a:cubicBezTo>
                    <a:pt x="6212360" y="99875"/>
                    <a:pt x="6252010" y="101763"/>
                    <a:pt x="6294827" y="99236"/>
                  </a:cubicBezTo>
                  <a:cubicBezTo>
                    <a:pt x="6364965" y="95091"/>
                    <a:pt x="6436581" y="97891"/>
                    <a:pt x="6494261" y="71724"/>
                  </a:cubicBezTo>
                  <a:cubicBezTo>
                    <a:pt x="6514615" y="62488"/>
                    <a:pt x="6550354" y="61691"/>
                    <a:pt x="6579627" y="57883"/>
                  </a:cubicBezTo>
                  <a:cubicBezTo>
                    <a:pt x="6613354" y="53353"/>
                    <a:pt x="6637770" y="57878"/>
                    <a:pt x="6654800" y="77086"/>
                  </a:cubicBezTo>
                  <a:cubicBezTo>
                    <a:pt x="6662444" y="85688"/>
                    <a:pt x="6685147" y="94892"/>
                    <a:pt x="6703059" y="97166"/>
                  </a:cubicBezTo>
                  <a:cubicBezTo>
                    <a:pt x="6756799" y="103989"/>
                    <a:pt x="6806654" y="100687"/>
                    <a:pt x="6859445" y="90481"/>
                  </a:cubicBezTo>
                  <a:cubicBezTo>
                    <a:pt x="6908894" y="80861"/>
                    <a:pt x="6969747" y="85387"/>
                    <a:pt x="7025414" y="83536"/>
                  </a:cubicBezTo>
                  <a:cubicBezTo>
                    <a:pt x="7064862" y="82168"/>
                    <a:pt x="7104501" y="77186"/>
                    <a:pt x="7144137" y="79264"/>
                  </a:cubicBezTo>
                  <a:cubicBezTo>
                    <a:pt x="7193316" y="81841"/>
                    <a:pt x="7241809" y="90488"/>
                    <a:pt x="7291235" y="95367"/>
                  </a:cubicBezTo>
                  <a:cubicBezTo>
                    <a:pt x="7329668" y="99288"/>
                    <a:pt x="7368978" y="100585"/>
                    <a:pt x="7407395" y="104888"/>
                  </a:cubicBezTo>
                  <a:cubicBezTo>
                    <a:pt x="7438868" y="108256"/>
                    <a:pt x="7469832" y="114265"/>
                    <a:pt x="7500837" y="119515"/>
                  </a:cubicBezTo>
                  <a:cubicBezTo>
                    <a:pt x="7512146" y="121444"/>
                    <a:pt x="7523255" y="127178"/>
                    <a:pt x="7533567" y="126955"/>
                  </a:cubicBezTo>
                  <a:cubicBezTo>
                    <a:pt x="7636025" y="124121"/>
                    <a:pt x="7707510" y="164497"/>
                    <a:pt x="7792910" y="185188"/>
                  </a:cubicBezTo>
                  <a:cubicBezTo>
                    <a:pt x="7882663" y="207063"/>
                    <a:pt x="7969001" y="237914"/>
                    <a:pt x="8070699" y="235423"/>
                  </a:cubicBezTo>
                  <a:cubicBezTo>
                    <a:pt x="8132239" y="233879"/>
                    <a:pt x="8191903" y="225939"/>
                    <a:pt x="8253177" y="222473"/>
                  </a:cubicBezTo>
                  <a:cubicBezTo>
                    <a:pt x="8274949" y="221324"/>
                    <a:pt x="8299150" y="222976"/>
                    <a:pt x="8320683" y="226393"/>
                  </a:cubicBezTo>
                  <a:cubicBezTo>
                    <a:pt x="8424731" y="242340"/>
                    <a:pt x="8527777" y="249266"/>
                    <a:pt x="8631438" y="237528"/>
                  </a:cubicBezTo>
                  <a:cubicBezTo>
                    <a:pt x="8649201" y="235596"/>
                    <a:pt x="8668058" y="233915"/>
                    <a:pt x="8686410" y="234877"/>
                  </a:cubicBezTo>
                  <a:cubicBezTo>
                    <a:pt x="8786966" y="240146"/>
                    <a:pt x="8885480" y="249315"/>
                    <a:pt x="8980658" y="273001"/>
                  </a:cubicBezTo>
                  <a:cubicBezTo>
                    <a:pt x="9012626" y="280972"/>
                    <a:pt x="9052108" y="279035"/>
                    <a:pt x="9087625" y="282423"/>
                  </a:cubicBezTo>
                  <a:cubicBezTo>
                    <a:pt x="9120583" y="285484"/>
                    <a:pt x="9154319" y="287825"/>
                    <a:pt x="9186017" y="293875"/>
                  </a:cubicBezTo>
                  <a:cubicBezTo>
                    <a:pt x="9232288" y="302785"/>
                    <a:pt x="9275554" y="305815"/>
                    <a:pt x="9323931" y="302628"/>
                  </a:cubicBezTo>
                  <a:cubicBezTo>
                    <a:pt x="9370084" y="299705"/>
                    <a:pt x="9419491" y="304964"/>
                    <a:pt x="9467213" y="307275"/>
                  </a:cubicBezTo>
                  <a:cubicBezTo>
                    <a:pt x="9520438" y="309874"/>
                    <a:pt x="9573661" y="312473"/>
                    <a:pt x="9626826" y="316213"/>
                  </a:cubicBezTo>
                  <a:cubicBezTo>
                    <a:pt x="9648094" y="317708"/>
                    <a:pt x="9671915" y="326588"/>
                    <a:pt x="9689696" y="324467"/>
                  </a:cubicBezTo>
                  <a:cubicBezTo>
                    <a:pt x="9747117" y="317175"/>
                    <a:pt x="9803355" y="332523"/>
                    <a:pt x="9860526" y="329986"/>
                  </a:cubicBezTo>
                  <a:cubicBezTo>
                    <a:pt x="9888572" y="328594"/>
                    <a:pt x="9919723" y="338048"/>
                    <a:pt x="9949775" y="340386"/>
                  </a:cubicBezTo>
                  <a:cubicBezTo>
                    <a:pt x="9998886" y="344296"/>
                    <a:pt x="10048092" y="346302"/>
                    <a:pt x="10097252" y="349262"/>
                  </a:cubicBezTo>
                  <a:cubicBezTo>
                    <a:pt x="10113390" y="350297"/>
                    <a:pt x="10129133" y="351886"/>
                    <a:pt x="10145261" y="353113"/>
                  </a:cubicBezTo>
                  <a:cubicBezTo>
                    <a:pt x="10159555" y="354243"/>
                    <a:pt x="10174512" y="356743"/>
                    <a:pt x="10188159" y="356124"/>
                  </a:cubicBezTo>
                  <a:cubicBezTo>
                    <a:pt x="10237589" y="353944"/>
                    <a:pt x="10286441" y="348682"/>
                    <a:pt x="10336144" y="348235"/>
                  </a:cubicBezTo>
                  <a:cubicBezTo>
                    <a:pt x="10379222" y="347822"/>
                    <a:pt x="10423443" y="353764"/>
                    <a:pt x="10466847" y="354131"/>
                  </a:cubicBezTo>
                  <a:cubicBezTo>
                    <a:pt x="10543353" y="354898"/>
                    <a:pt x="10619988" y="353190"/>
                    <a:pt x="10696514" y="353575"/>
                  </a:cubicBezTo>
                  <a:cubicBezTo>
                    <a:pt x="10713071" y="353680"/>
                    <a:pt x="10730069" y="359342"/>
                    <a:pt x="10746932" y="360606"/>
                  </a:cubicBezTo>
                  <a:cubicBezTo>
                    <a:pt x="10799731" y="364326"/>
                    <a:pt x="10852569" y="367289"/>
                    <a:pt x="10905388" y="370627"/>
                  </a:cubicBezTo>
                  <a:cubicBezTo>
                    <a:pt x="10935470" y="372396"/>
                    <a:pt x="10965963" y="373421"/>
                    <a:pt x="10995602" y="376691"/>
                  </a:cubicBezTo>
                  <a:cubicBezTo>
                    <a:pt x="11034750" y="381032"/>
                    <a:pt x="11070168" y="386324"/>
                    <a:pt x="11107647" y="373405"/>
                  </a:cubicBezTo>
                  <a:cubicBezTo>
                    <a:pt x="11165372" y="353347"/>
                    <a:pt x="11236837" y="366060"/>
                    <a:pt x="11302440" y="364156"/>
                  </a:cubicBezTo>
                  <a:cubicBezTo>
                    <a:pt x="11319394" y="363708"/>
                    <a:pt x="11336655" y="364422"/>
                    <a:pt x="11353613" y="363785"/>
                  </a:cubicBezTo>
                  <a:cubicBezTo>
                    <a:pt x="11384961" y="362566"/>
                    <a:pt x="11415955" y="360947"/>
                    <a:pt x="11447323" y="359346"/>
                  </a:cubicBezTo>
                  <a:cubicBezTo>
                    <a:pt x="11452855" y="359066"/>
                    <a:pt x="11459104" y="359200"/>
                    <a:pt x="11464292" y="358519"/>
                  </a:cubicBezTo>
                  <a:cubicBezTo>
                    <a:pt x="11512058" y="353010"/>
                    <a:pt x="11559143" y="346321"/>
                    <a:pt x="11607560" y="342370"/>
                  </a:cubicBezTo>
                  <a:cubicBezTo>
                    <a:pt x="11631218" y="340368"/>
                    <a:pt x="11657295" y="341352"/>
                    <a:pt x="11681426" y="344335"/>
                  </a:cubicBezTo>
                  <a:cubicBezTo>
                    <a:pt x="11751997" y="352993"/>
                    <a:pt x="11821986" y="358760"/>
                    <a:pt x="11893565" y="355261"/>
                  </a:cubicBezTo>
                  <a:cubicBezTo>
                    <a:pt x="11921973" y="353889"/>
                    <a:pt x="11953288" y="360300"/>
                    <a:pt x="11983290" y="363588"/>
                  </a:cubicBezTo>
                  <a:lnTo>
                    <a:pt x="12192000" y="388018"/>
                  </a:lnTo>
                  <a:lnTo>
                    <a:pt x="12192000" y="577115"/>
                  </a:lnTo>
                  <a:lnTo>
                    <a:pt x="12157329" y="588862"/>
                  </a:lnTo>
                  <a:cubicBezTo>
                    <a:pt x="12118393" y="608572"/>
                    <a:pt x="12109715" y="605637"/>
                    <a:pt x="12066948" y="586034"/>
                  </a:cubicBezTo>
                  <a:cubicBezTo>
                    <a:pt x="12016991" y="563193"/>
                    <a:pt x="11965119" y="541779"/>
                    <a:pt x="11911344" y="521599"/>
                  </a:cubicBezTo>
                  <a:cubicBezTo>
                    <a:pt x="11894383" y="515178"/>
                    <a:pt x="11869417" y="514060"/>
                    <a:pt x="11847823" y="511785"/>
                  </a:cubicBezTo>
                  <a:cubicBezTo>
                    <a:pt x="11811233" y="507768"/>
                    <a:pt x="11773630" y="501982"/>
                    <a:pt x="11737547" y="502380"/>
                  </a:cubicBezTo>
                  <a:cubicBezTo>
                    <a:pt x="11702930" y="502855"/>
                    <a:pt x="11668388" y="508866"/>
                    <a:pt x="11636052" y="514993"/>
                  </a:cubicBezTo>
                  <a:cubicBezTo>
                    <a:pt x="11545722" y="532199"/>
                    <a:pt x="11462455" y="555118"/>
                    <a:pt x="11394706" y="590867"/>
                  </a:cubicBezTo>
                  <a:cubicBezTo>
                    <a:pt x="11385999" y="595562"/>
                    <a:pt x="11369016" y="596581"/>
                    <a:pt x="11354978" y="597561"/>
                  </a:cubicBezTo>
                  <a:cubicBezTo>
                    <a:pt x="11332076" y="599224"/>
                    <a:pt x="11308448" y="600655"/>
                    <a:pt x="11285306" y="599825"/>
                  </a:cubicBezTo>
                  <a:cubicBezTo>
                    <a:pt x="11172906" y="595841"/>
                    <a:pt x="11083430" y="617861"/>
                    <a:pt x="11008528" y="656670"/>
                  </a:cubicBezTo>
                  <a:cubicBezTo>
                    <a:pt x="10986971" y="667750"/>
                    <a:pt x="10970753" y="668236"/>
                    <a:pt x="10948735" y="652964"/>
                  </a:cubicBezTo>
                  <a:cubicBezTo>
                    <a:pt x="10923173" y="635218"/>
                    <a:pt x="10885031" y="639705"/>
                    <a:pt x="10850698" y="641721"/>
                  </a:cubicBezTo>
                  <a:cubicBezTo>
                    <a:pt x="10815269" y="643680"/>
                    <a:pt x="10779458" y="645811"/>
                    <a:pt x="10744026" y="647769"/>
                  </a:cubicBezTo>
                  <a:cubicBezTo>
                    <a:pt x="10717832" y="649066"/>
                    <a:pt x="10692021" y="650003"/>
                    <a:pt x="10666160" y="651891"/>
                  </a:cubicBezTo>
                  <a:cubicBezTo>
                    <a:pt x="10585627" y="657783"/>
                    <a:pt x="10513854" y="650969"/>
                    <a:pt x="10450521" y="616552"/>
                  </a:cubicBezTo>
                  <a:cubicBezTo>
                    <a:pt x="10402221" y="590175"/>
                    <a:pt x="10339099" y="579806"/>
                    <a:pt x="10271192" y="583498"/>
                  </a:cubicBezTo>
                  <a:cubicBezTo>
                    <a:pt x="10262701" y="584006"/>
                    <a:pt x="10251859" y="587254"/>
                    <a:pt x="10246067" y="585423"/>
                  </a:cubicBezTo>
                  <a:cubicBezTo>
                    <a:pt x="10158786" y="558528"/>
                    <a:pt x="10086634" y="594049"/>
                    <a:pt x="10005027" y="592252"/>
                  </a:cubicBezTo>
                  <a:cubicBezTo>
                    <a:pt x="9969004" y="591507"/>
                    <a:pt x="9931565" y="603664"/>
                    <a:pt x="9898681" y="613195"/>
                  </a:cubicBezTo>
                  <a:cubicBezTo>
                    <a:pt x="9853463" y="626281"/>
                    <a:pt x="9813049" y="639042"/>
                    <a:pt x="9753225" y="629038"/>
                  </a:cubicBezTo>
                  <a:cubicBezTo>
                    <a:pt x="9693404" y="618845"/>
                    <a:pt x="9637675" y="628898"/>
                    <a:pt x="9591376" y="648601"/>
                  </a:cubicBezTo>
                  <a:cubicBezTo>
                    <a:pt x="9556001" y="663537"/>
                    <a:pt x="9518120" y="663077"/>
                    <a:pt x="9472860" y="655936"/>
                  </a:cubicBezTo>
                  <a:cubicBezTo>
                    <a:pt x="9416283" y="647056"/>
                    <a:pt x="9357217" y="643578"/>
                    <a:pt x="9299788" y="636945"/>
                  </a:cubicBezTo>
                  <a:cubicBezTo>
                    <a:pt x="9287347" y="635531"/>
                    <a:pt x="9271710" y="632039"/>
                    <a:pt x="9264605" y="627087"/>
                  </a:cubicBezTo>
                  <a:cubicBezTo>
                    <a:pt x="9177661" y="565680"/>
                    <a:pt x="9051076" y="558473"/>
                    <a:pt x="8926435" y="549269"/>
                  </a:cubicBezTo>
                  <a:cubicBezTo>
                    <a:pt x="8850925" y="543595"/>
                    <a:pt x="8774954" y="539613"/>
                    <a:pt x="8698934" y="536583"/>
                  </a:cubicBezTo>
                  <a:cubicBezTo>
                    <a:pt x="8673232" y="535428"/>
                    <a:pt x="8645916" y="537050"/>
                    <a:pt x="8622862" y="541563"/>
                  </a:cubicBezTo>
                  <a:cubicBezTo>
                    <a:pt x="8574890" y="551069"/>
                    <a:pt x="8530403" y="564380"/>
                    <a:pt x="8482784" y="574094"/>
                  </a:cubicBezTo>
                  <a:cubicBezTo>
                    <a:pt x="8464923" y="577929"/>
                    <a:pt x="8442157" y="576927"/>
                    <a:pt x="8421565" y="576610"/>
                  </a:cubicBezTo>
                  <a:cubicBezTo>
                    <a:pt x="8385152" y="576229"/>
                    <a:pt x="8345023" y="569546"/>
                    <a:pt x="8313469" y="574762"/>
                  </a:cubicBezTo>
                  <a:cubicBezTo>
                    <a:pt x="8231431" y="588203"/>
                    <a:pt x="8155671" y="580227"/>
                    <a:pt x="8079520" y="558685"/>
                  </a:cubicBezTo>
                  <a:cubicBezTo>
                    <a:pt x="7972906" y="528487"/>
                    <a:pt x="7870782" y="525043"/>
                    <a:pt x="7773327" y="558854"/>
                  </a:cubicBezTo>
                  <a:cubicBezTo>
                    <a:pt x="7729470" y="574107"/>
                    <a:pt x="7688069" y="563543"/>
                    <a:pt x="7652477" y="547561"/>
                  </a:cubicBezTo>
                  <a:cubicBezTo>
                    <a:pt x="7611494" y="529005"/>
                    <a:pt x="7570974" y="522685"/>
                    <a:pt x="7522274" y="532150"/>
                  </a:cubicBezTo>
                  <a:cubicBezTo>
                    <a:pt x="7511488" y="534257"/>
                    <a:pt x="7496511" y="532136"/>
                    <a:pt x="7484080" y="530532"/>
                  </a:cubicBezTo>
                  <a:cubicBezTo>
                    <a:pt x="7413133" y="522044"/>
                    <a:pt x="7341987" y="510303"/>
                    <a:pt x="7282277" y="540177"/>
                  </a:cubicBezTo>
                  <a:cubicBezTo>
                    <a:pt x="7270558" y="546051"/>
                    <a:pt x="7251336" y="547713"/>
                    <a:pt x="7235690" y="551282"/>
                  </a:cubicBezTo>
                  <a:cubicBezTo>
                    <a:pt x="7170161" y="565782"/>
                    <a:pt x="7172820" y="564203"/>
                    <a:pt x="7116339" y="539494"/>
                  </a:cubicBezTo>
                  <a:cubicBezTo>
                    <a:pt x="7086841" y="526502"/>
                    <a:pt x="7045980" y="512724"/>
                    <a:pt x="7011067" y="511848"/>
                  </a:cubicBezTo>
                  <a:cubicBezTo>
                    <a:pt x="6800473" y="506533"/>
                    <a:pt x="6601893" y="468653"/>
                    <a:pt x="6403234" y="432296"/>
                  </a:cubicBezTo>
                  <a:cubicBezTo>
                    <a:pt x="6280760" y="409851"/>
                    <a:pt x="6160432" y="402592"/>
                    <a:pt x="6036273" y="412301"/>
                  </a:cubicBezTo>
                  <a:cubicBezTo>
                    <a:pt x="5946471" y="419425"/>
                    <a:pt x="5863077" y="395593"/>
                    <a:pt x="5780467" y="377910"/>
                  </a:cubicBezTo>
                  <a:cubicBezTo>
                    <a:pt x="5763357" y="374343"/>
                    <a:pt x="5747757" y="363033"/>
                    <a:pt x="5739051" y="353609"/>
                  </a:cubicBezTo>
                  <a:cubicBezTo>
                    <a:pt x="5707675" y="320294"/>
                    <a:pt x="5653252" y="312483"/>
                    <a:pt x="5583566" y="321995"/>
                  </a:cubicBezTo>
                  <a:cubicBezTo>
                    <a:pt x="5528347" y="329404"/>
                    <a:pt x="5477716" y="340486"/>
                    <a:pt x="5432030" y="362512"/>
                  </a:cubicBezTo>
                  <a:cubicBezTo>
                    <a:pt x="5378421" y="388318"/>
                    <a:pt x="5322767" y="418026"/>
                    <a:pt x="5241398" y="425781"/>
                  </a:cubicBezTo>
                  <a:cubicBezTo>
                    <a:pt x="5206262" y="429089"/>
                    <a:pt x="5176131" y="428273"/>
                    <a:pt x="5139710" y="421022"/>
                  </a:cubicBezTo>
                  <a:cubicBezTo>
                    <a:pt x="5069048" y="407018"/>
                    <a:pt x="4997864" y="396037"/>
                    <a:pt x="4929402" y="424310"/>
                  </a:cubicBezTo>
                  <a:cubicBezTo>
                    <a:pt x="4891785" y="439890"/>
                    <a:pt x="4841650" y="448519"/>
                    <a:pt x="4782793" y="441046"/>
                  </a:cubicBezTo>
                  <a:cubicBezTo>
                    <a:pt x="4709316" y="431663"/>
                    <a:pt x="4641426" y="442031"/>
                    <a:pt x="4577594" y="459290"/>
                  </a:cubicBezTo>
                  <a:cubicBezTo>
                    <a:pt x="4554816" y="465538"/>
                    <a:pt x="4527069" y="468279"/>
                    <a:pt x="4500826" y="470529"/>
                  </a:cubicBezTo>
                  <a:cubicBezTo>
                    <a:pt x="4440199" y="475746"/>
                    <a:pt x="4379252" y="479993"/>
                    <a:pt x="4317973" y="483649"/>
                  </a:cubicBezTo>
                  <a:cubicBezTo>
                    <a:pt x="4267762" y="486741"/>
                    <a:pt x="4217264" y="488292"/>
                    <a:pt x="4166722" y="490602"/>
                  </a:cubicBezTo>
                  <a:cubicBezTo>
                    <a:pt x="4111394" y="493045"/>
                    <a:pt x="4067073" y="503124"/>
                    <a:pt x="4042814" y="530660"/>
                  </a:cubicBezTo>
                  <a:cubicBezTo>
                    <a:pt x="4034996" y="539407"/>
                    <a:pt x="4017001" y="545715"/>
                    <a:pt x="4002653" y="552594"/>
                  </a:cubicBezTo>
                  <a:cubicBezTo>
                    <a:pt x="3992459" y="557592"/>
                    <a:pt x="3979023" y="561086"/>
                    <a:pt x="3969549" y="566312"/>
                  </a:cubicBezTo>
                  <a:cubicBezTo>
                    <a:pt x="3919896" y="593854"/>
                    <a:pt x="3870968" y="621622"/>
                    <a:pt x="3821685" y="649183"/>
                  </a:cubicBezTo>
                  <a:cubicBezTo>
                    <a:pt x="3816761" y="651788"/>
                    <a:pt x="3811445" y="654943"/>
                    <a:pt x="3805138" y="655947"/>
                  </a:cubicBezTo>
                  <a:cubicBezTo>
                    <a:pt x="3739817" y="666451"/>
                    <a:pt x="3673801" y="676154"/>
                    <a:pt x="3609177" y="687459"/>
                  </a:cubicBezTo>
                  <a:cubicBezTo>
                    <a:pt x="3584288" y="691878"/>
                    <a:pt x="3558597" y="697589"/>
                    <a:pt x="3539727" y="706521"/>
                  </a:cubicBezTo>
                  <a:cubicBezTo>
                    <a:pt x="3496714" y="726780"/>
                    <a:pt x="3457268" y="749132"/>
                    <a:pt x="3396572" y="755681"/>
                  </a:cubicBezTo>
                  <a:cubicBezTo>
                    <a:pt x="3378807" y="757611"/>
                    <a:pt x="3357809" y="758036"/>
                    <a:pt x="3341054" y="754679"/>
                  </a:cubicBezTo>
                  <a:cubicBezTo>
                    <a:pt x="3272962" y="740809"/>
                    <a:pt x="3206471" y="724541"/>
                    <a:pt x="3138775" y="710120"/>
                  </a:cubicBezTo>
                  <a:cubicBezTo>
                    <a:pt x="3095820" y="701191"/>
                    <a:pt x="3056969" y="691141"/>
                    <a:pt x="3037283" y="666453"/>
                  </a:cubicBezTo>
                  <a:cubicBezTo>
                    <a:pt x="3031764" y="659487"/>
                    <a:pt x="3015626" y="651391"/>
                    <a:pt x="3002117" y="649347"/>
                  </a:cubicBezTo>
                  <a:cubicBezTo>
                    <a:pt x="2915220" y="636209"/>
                    <a:pt x="2829194" y="627503"/>
                    <a:pt x="2747294" y="652400"/>
                  </a:cubicBezTo>
                  <a:cubicBezTo>
                    <a:pt x="2730084" y="657794"/>
                    <a:pt x="2698519" y="656140"/>
                    <a:pt x="2676273" y="652304"/>
                  </a:cubicBezTo>
                  <a:cubicBezTo>
                    <a:pt x="2590546" y="637890"/>
                    <a:pt x="2508883" y="630176"/>
                    <a:pt x="2432360" y="657836"/>
                  </a:cubicBezTo>
                  <a:cubicBezTo>
                    <a:pt x="2423352" y="661179"/>
                    <a:pt x="2395274" y="656272"/>
                    <a:pt x="2382311" y="650824"/>
                  </a:cubicBezTo>
                  <a:cubicBezTo>
                    <a:pt x="2257393" y="597728"/>
                    <a:pt x="2187724" y="592930"/>
                    <a:pt x="2055134" y="630053"/>
                  </a:cubicBezTo>
                  <a:cubicBezTo>
                    <a:pt x="2046542" y="632464"/>
                    <a:pt x="2035364" y="635121"/>
                    <a:pt x="2031829" y="639324"/>
                  </a:cubicBezTo>
                  <a:cubicBezTo>
                    <a:pt x="2007977" y="666120"/>
                    <a:pt x="1960229" y="664380"/>
                    <a:pt x="1912764" y="664183"/>
                  </a:cubicBezTo>
                  <a:cubicBezTo>
                    <a:pt x="1860521" y="663924"/>
                    <a:pt x="1808236" y="664426"/>
                    <a:pt x="1755637" y="663960"/>
                  </a:cubicBezTo>
                  <a:cubicBezTo>
                    <a:pt x="1746439" y="663859"/>
                    <a:pt x="1736243" y="661799"/>
                    <a:pt x="1727159" y="659605"/>
                  </a:cubicBezTo>
                  <a:cubicBezTo>
                    <a:pt x="1692256" y="651480"/>
                    <a:pt x="1658604" y="640559"/>
                    <a:pt x="1622470" y="634850"/>
                  </a:cubicBezTo>
                  <a:cubicBezTo>
                    <a:pt x="1544362" y="622552"/>
                    <a:pt x="1469248" y="602210"/>
                    <a:pt x="1385955" y="604522"/>
                  </a:cubicBezTo>
                  <a:cubicBezTo>
                    <a:pt x="1371585" y="604913"/>
                    <a:pt x="1355357" y="598530"/>
                    <a:pt x="1340055" y="595629"/>
                  </a:cubicBezTo>
                  <a:cubicBezTo>
                    <a:pt x="1312351" y="590552"/>
                    <a:pt x="1285460" y="583993"/>
                    <a:pt x="1257271" y="581180"/>
                  </a:cubicBezTo>
                  <a:cubicBezTo>
                    <a:pt x="1182583" y="573830"/>
                    <a:pt x="1107142" y="566824"/>
                    <a:pt x="1031914" y="562692"/>
                  </a:cubicBezTo>
                  <a:cubicBezTo>
                    <a:pt x="995593" y="560597"/>
                    <a:pt x="958880" y="565923"/>
                    <a:pt x="922031" y="566853"/>
                  </a:cubicBezTo>
                  <a:cubicBezTo>
                    <a:pt x="905446" y="567320"/>
                    <a:pt x="878533" y="568199"/>
                    <a:pt x="873250" y="563724"/>
                  </a:cubicBezTo>
                  <a:cubicBezTo>
                    <a:pt x="832343" y="529722"/>
                    <a:pt x="772202" y="532674"/>
                    <a:pt x="711627" y="529880"/>
                  </a:cubicBezTo>
                  <a:cubicBezTo>
                    <a:pt x="577999" y="523641"/>
                    <a:pt x="447408" y="543696"/>
                    <a:pt x="311112" y="525106"/>
                  </a:cubicBezTo>
                  <a:cubicBezTo>
                    <a:pt x="271645" y="519795"/>
                    <a:pt x="226936" y="530235"/>
                    <a:pt x="184145" y="532188"/>
                  </a:cubicBezTo>
                  <a:cubicBezTo>
                    <a:pt x="162015" y="533128"/>
                    <a:pt x="137665" y="534333"/>
                    <a:pt x="116886" y="530572"/>
                  </a:cubicBezTo>
                  <a:cubicBezTo>
                    <a:pt x="84810" y="524693"/>
                    <a:pt x="54011" y="515448"/>
                    <a:pt x="23941" y="506433"/>
                  </a:cubicBezTo>
                  <a:lnTo>
                    <a:pt x="0" y="502149"/>
                  </a:lnTo>
                  <a:close/>
                </a:path>
              </a:pathLst>
            </a:custGeom>
            <a:solidFill>
              <a:srgbClr val="FFFFFF"/>
            </a:solidFill>
            <a:ln w="12700" cap="flat" cmpd="sng" algn="ctr">
              <a:noFill/>
              <a:prstDash val="solid"/>
              <a:miter lim="800000"/>
            </a:ln>
            <a:effectLst>
              <a:outerShdw blurRad="381000" dist="1524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840A04EE-8E37-4C28-B09B-A9593A4AAB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959818"/>
              <a:ext cx="12192000" cy="757168"/>
            </a:xfrm>
            <a:custGeom>
              <a:avLst/>
              <a:gdLst>
                <a:gd name="connsiteX0" fmla="*/ 0 w 12192000"/>
                <a:gd name="connsiteY0" fmla="*/ 0 h 757168"/>
                <a:gd name="connsiteX1" fmla="*/ 41653 w 12192000"/>
                <a:gd name="connsiteY1" fmla="*/ 6945 h 757168"/>
                <a:gd name="connsiteX2" fmla="*/ 81317 w 12192000"/>
                <a:gd name="connsiteY2" fmla="*/ 15509 h 757168"/>
                <a:gd name="connsiteX3" fmla="*/ 114150 w 12192000"/>
                <a:gd name="connsiteY3" fmla="*/ 28105 h 757168"/>
                <a:gd name="connsiteX4" fmla="*/ 214865 w 12192000"/>
                <a:gd name="connsiteY4" fmla="*/ 58374 h 757168"/>
                <a:gd name="connsiteX5" fmla="*/ 299237 w 12192000"/>
                <a:gd name="connsiteY5" fmla="*/ 63560 h 757168"/>
                <a:gd name="connsiteX6" fmla="*/ 415570 w 12192000"/>
                <a:gd name="connsiteY6" fmla="*/ 83774 h 757168"/>
                <a:gd name="connsiteX7" fmla="*/ 633210 w 12192000"/>
                <a:gd name="connsiteY7" fmla="*/ 109108 h 757168"/>
                <a:gd name="connsiteX8" fmla="*/ 677567 w 12192000"/>
                <a:gd name="connsiteY8" fmla="*/ 119446 h 757168"/>
                <a:gd name="connsiteX9" fmla="*/ 946429 w 12192000"/>
                <a:gd name="connsiteY9" fmla="*/ 171502 h 757168"/>
                <a:gd name="connsiteX10" fmla="*/ 1163367 w 12192000"/>
                <a:gd name="connsiteY10" fmla="*/ 182106 h 757168"/>
                <a:gd name="connsiteX11" fmla="*/ 1180337 w 12192000"/>
                <a:gd name="connsiteY11" fmla="*/ 181279 h 757168"/>
                <a:gd name="connsiteX12" fmla="*/ 1263939 w 12192000"/>
                <a:gd name="connsiteY12" fmla="*/ 173070 h 757168"/>
                <a:gd name="connsiteX13" fmla="*/ 1392213 w 12192000"/>
                <a:gd name="connsiteY13" fmla="*/ 183225 h 757168"/>
                <a:gd name="connsiteX14" fmla="*/ 1479752 w 12192000"/>
                <a:gd name="connsiteY14" fmla="*/ 205174 h 757168"/>
                <a:gd name="connsiteX15" fmla="*/ 1589813 w 12192000"/>
                <a:gd name="connsiteY15" fmla="*/ 211706 h 757168"/>
                <a:gd name="connsiteX16" fmla="*/ 1716264 w 12192000"/>
                <a:gd name="connsiteY16" fmla="*/ 207459 h 757168"/>
                <a:gd name="connsiteX17" fmla="*/ 1772900 w 12192000"/>
                <a:gd name="connsiteY17" fmla="*/ 208137 h 757168"/>
                <a:gd name="connsiteX18" fmla="*/ 1929319 w 12192000"/>
                <a:gd name="connsiteY18" fmla="*/ 193822 h 757168"/>
                <a:gd name="connsiteX19" fmla="*/ 2021514 w 12192000"/>
                <a:gd name="connsiteY19" fmla="*/ 204186 h 757168"/>
                <a:gd name="connsiteX20" fmla="*/ 2111753 w 12192000"/>
                <a:gd name="connsiteY20" fmla="*/ 223797 h 757168"/>
                <a:gd name="connsiteX21" fmla="*/ 2169356 w 12192000"/>
                <a:gd name="connsiteY21" fmla="*/ 241125 h 757168"/>
                <a:gd name="connsiteX22" fmla="*/ 2286638 w 12192000"/>
                <a:gd name="connsiteY22" fmla="*/ 257382 h 757168"/>
                <a:gd name="connsiteX23" fmla="*/ 2308368 w 12192000"/>
                <a:gd name="connsiteY23" fmla="*/ 256995 h 757168"/>
                <a:gd name="connsiteX24" fmla="*/ 2660621 w 12192000"/>
                <a:gd name="connsiteY24" fmla="*/ 262863 h 757168"/>
                <a:gd name="connsiteX25" fmla="*/ 2801134 w 12192000"/>
                <a:gd name="connsiteY25" fmla="*/ 250006 h 757168"/>
                <a:gd name="connsiteX26" fmla="*/ 2830994 w 12192000"/>
                <a:gd name="connsiteY26" fmla="*/ 249091 h 757168"/>
                <a:gd name="connsiteX27" fmla="*/ 3129084 w 12192000"/>
                <a:gd name="connsiteY27" fmla="*/ 242009 h 757168"/>
                <a:gd name="connsiteX28" fmla="*/ 3162162 w 12192000"/>
                <a:gd name="connsiteY28" fmla="*/ 242789 h 757168"/>
                <a:gd name="connsiteX29" fmla="*/ 3254072 w 12192000"/>
                <a:gd name="connsiteY29" fmla="*/ 251612 h 757168"/>
                <a:gd name="connsiteX30" fmla="*/ 3473491 w 12192000"/>
                <a:gd name="connsiteY30" fmla="*/ 221903 h 757168"/>
                <a:gd name="connsiteX31" fmla="*/ 3691860 w 12192000"/>
                <a:gd name="connsiteY31" fmla="*/ 219228 h 757168"/>
                <a:gd name="connsiteX32" fmla="*/ 3811494 w 12192000"/>
                <a:gd name="connsiteY32" fmla="*/ 225691 h 757168"/>
                <a:gd name="connsiteX33" fmla="*/ 3897533 w 12192000"/>
                <a:gd name="connsiteY33" fmla="*/ 220087 h 757168"/>
                <a:gd name="connsiteX34" fmla="*/ 4109430 w 12192000"/>
                <a:gd name="connsiteY34" fmla="*/ 200477 h 757168"/>
                <a:gd name="connsiteX35" fmla="*/ 4208772 w 12192000"/>
                <a:gd name="connsiteY35" fmla="*/ 200914 h 757168"/>
                <a:gd name="connsiteX36" fmla="*/ 4314641 w 12192000"/>
                <a:gd name="connsiteY36" fmla="*/ 196159 h 757168"/>
                <a:gd name="connsiteX37" fmla="*/ 4577622 w 12192000"/>
                <a:gd name="connsiteY37" fmla="*/ 163774 h 757168"/>
                <a:gd name="connsiteX38" fmla="*/ 4790345 w 12192000"/>
                <a:gd name="connsiteY38" fmla="*/ 177592 h 757168"/>
                <a:gd name="connsiteX39" fmla="*/ 4926164 w 12192000"/>
                <a:gd name="connsiteY39" fmla="*/ 184139 h 757168"/>
                <a:gd name="connsiteX40" fmla="*/ 5088812 w 12192000"/>
                <a:gd name="connsiteY40" fmla="*/ 177401 h 757168"/>
                <a:gd name="connsiteX41" fmla="*/ 5222466 w 12192000"/>
                <a:gd name="connsiteY41" fmla="*/ 162082 h 757168"/>
                <a:gd name="connsiteX42" fmla="*/ 5406528 w 12192000"/>
                <a:gd name="connsiteY42" fmla="*/ 153987 h 757168"/>
                <a:gd name="connsiteX43" fmla="*/ 5590716 w 12192000"/>
                <a:gd name="connsiteY43" fmla="*/ 129490 h 757168"/>
                <a:gd name="connsiteX44" fmla="*/ 5719429 w 12192000"/>
                <a:gd name="connsiteY44" fmla="*/ 110099 h 757168"/>
                <a:gd name="connsiteX45" fmla="*/ 5897895 w 12192000"/>
                <a:gd name="connsiteY45" fmla="*/ 96368 h 757168"/>
                <a:gd name="connsiteX46" fmla="*/ 6169957 w 12192000"/>
                <a:gd name="connsiteY46" fmla="*/ 94411 h 757168"/>
                <a:gd name="connsiteX47" fmla="*/ 6294827 w 12192000"/>
                <a:gd name="connsiteY47" fmla="*/ 99236 h 757168"/>
                <a:gd name="connsiteX48" fmla="*/ 6494261 w 12192000"/>
                <a:gd name="connsiteY48" fmla="*/ 71724 h 757168"/>
                <a:gd name="connsiteX49" fmla="*/ 6579627 w 12192000"/>
                <a:gd name="connsiteY49" fmla="*/ 57883 h 757168"/>
                <a:gd name="connsiteX50" fmla="*/ 6654800 w 12192000"/>
                <a:gd name="connsiteY50" fmla="*/ 77086 h 757168"/>
                <a:gd name="connsiteX51" fmla="*/ 6703059 w 12192000"/>
                <a:gd name="connsiteY51" fmla="*/ 97166 h 757168"/>
                <a:gd name="connsiteX52" fmla="*/ 6859445 w 12192000"/>
                <a:gd name="connsiteY52" fmla="*/ 90481 h 757168"/>
                <a:gd name="connsiteX53" fmla="*/ 7025414 w 12192000"/>
                <a:gd name="connsiteY53" fmla="*/ 83536 h 757168"/>
                <a:gd name="connsiteX54" fmla="*/ 7144137 w 12192000"/>
                <a:gd name="connsiteY54" fmla="*/ 79264 h 757168"/>
                <a:gd name="connsiteX55" fmla="*/ 7291235 w 12192000"/>
                <a:gd name="connsiteY55" fmla="*/ 95367 h 757168"/>
                <a:gd name="connsiteX56" fmla="*/ 7407395 w 12192000"/>
                <a:gd name="connsiteY56" fmla="*/ 104888 h 757168"/>
                <a:gd name="connsiteX57" fmla="*/ 7500837 w 12192000"/>
                <a:gd name="connsiteY57" fmla="*/ 119515 h 757168"/>
                <a:gd name="connsiteX58" fmla="*/ 7533567 w 12192000"/>
                <a:gd name="connsiteY58" fmla="*/ 126955 h 757168"/>
                <a:gd name="connsiteX59" fmla="*/ 7792910 w 12192000"/>
                <a:gd name="connsiteY59" fmla="*/ 185188 h 757168"/>
                <a:gd name="connsiteX60" fmla="*/ 8070699 w 12192000"/>
                <a:gd name="connsiteY60" fmla="*/ 235423 h 757168"/>
                <a:gd name="connsiteX61" fmla="*/ 8253177 w 12192000"/>
                <a:gd name="connsiteY61" fmla="*/ 222473 h 757168"/>
                <a:gd name="connsiteX62" fmla="*/ 8320683 w 12192000"/>
                <a:gd name="connsiteY62" fmla="*/ 226393 h 757168"/>
                <a:gd name="connsiteX63" fmla="*/ 8631438 w 12192000"/>
                <a:gd name="connsiteY63" fmla="*/ 237528 h 757168"/>
                <a:gd name="connsiteX64" fmla="*/ 8686410 w 12192000"/>
                <a:gd name="connsiteY64" fmla="*/ 234877 h 757168"/>
                <a:gd name="connsiteX65" fmla="*/ 8980658 w 12192000"/>
                <a:gd name="connsiteY65" fmla="*/ 273001 h 757168"/>
                <a:gd name="connsiteX66" fmla="*/ 9087625 w 12192000"/>
                <a:gd name="connsiteY66" fmla="*/ 282423 h 757168"/>
                <a:gd name="connsiteX67" fmla="*/ 9186017 w 12192000"/>
                <a:gd name="connsiteY67" fmla="*/ 293875 h 757168"/>
                <a:gd name="connsiteX68" fmla="*/ 9323931 w 12192000"/>
                <a:gd name="connsiteY68" fmla="*/ 302628 h 757168"/>
                <a:gd name="connsiteX69" fmla="*/ 9467213 w 12192000"/>
                <a:gd name="connsiteY69" fmla="*/ 307275 h 757168"/>
                <a:gd name="connsiteX70" fmla="*/ 9626826 w 12192000"/>
                <a:gd name="connsiteY70" fmla="*/ 316213 h 757168"/>
                <a:gd name="connsiteX71" fmla="*/ 9689696 w 12192000"/>
                <a:gd name="connsiteY71" fmla="*/ 324467 h 757168"/>
                <a:gd name="connsiteX72" fmla="*/ 9860526 w 12192000"/>
                <a:gd name="connsiteY72" fmla="*/ 329986 h 757168"/>
                <a:gd name="connsiteX73" fmla="*/ 9949775 w 12192000"/>
                <a:gd name="connsiteY73" fmla="*/ 340386 h 757168"/>
                <a:gd name="connsiteX74" fmla="*/ 10097252 w 12192000"/>
                <a:gd name="connsiteY74" fmla="*/ 349262 h 757168"/>
                <a:gd name="connsiteX75" fmla="*/ 10145261 w 12192000"/>
                <a:gd name="connsiteY75" fmla="*/ 353113 h 757168"/>
                <a:gd name="connsiteX76" fmla="*/ 10188159 w 12192000"/>
                <a:gd name="connsiteY76" fmla="*/ 356124 h 757168"/>
                <a:gd name="connsiteX77" fmla="*/ 10336144 w 12192000"/>
                <a:gd name="connsiteY77" fmla="*/ 348235 h 757168"/>
                <a:gd name="connsiteX78" fmla="*/ 10466847 w 12192000"/>
                <a:gd name="connsiteY78" fmla="*/ 354131 h 757168"/>
                <a:gd name="connsiteX79" fmla="*/ 10696514 w 12192000"/>
                <a:gd name="connsiteY79" fmla="*/ 353575 h 757168"/>
                <a:gd name="connsiteX80" fmla="*/ 10746932 w 12192000"/>
                <a:gd name="connsiteY80" fmla="*/ 360606 h 757168"/>
                <a:gd name="connsiteX81" fmla="*/ 10905388 w 12192000"/>
                <a:gd name="connsiteY81" fmla="*/ 370627 h 757168"/>
                <a:gd name="connsiteX82" fmla="*/ 10995602 w 12192000"/>
                <a:gd name="connsiteY82" fmla="*/ 376691 h 757168"/>
                <a:gd name="connsiteX83" fmla="*/ 11107647 w 12192000"/>
                <a:gd name="connsiteY83" fmla="*/ 373405 h 757168"/>
                <a:gd name="connsiteX84" fmla="*/ 11302440 w 12192000"/>
                <a:gd name="connsiteY84" fmla="*/ 364156 h 757168"/>
                <a:gd name="connsiteX85" fmla="*/ 11353613 w 12192000"/>
                <a:gd name="connsiteY85" fmla="*/ 363785 h 757168"/>
                <a:gd name="connsiteX86" fmla="*/ 11447323 w 12192000"/>
                <a:gd name="connsiteY86" fmla="*/ 359346 h 757168"/>
                <a:gd name="connsiteX87" fmla="*/ 11464292 w 12192000"/>
                <a:gd name="connsiteY87" fmla="*/ 358519 h 757168"/>
                <a:gd name="connsiteX88" fmla="*/ 11607560 w 12192000"/>
                <a:gd name="connsiteY88" fmla="*/ 342370 h 757168"/>
                <a:gd name="connsiteX89" fmla="*/ 11681426 w 12192000"/>
                <a:gd name="connsiteY89" fmla="*/ 344335 h 757168"/>
                <a:gd name="connsiteX90" fmla="*/ 11893565 w 12192000"/>
                <a:gd name="connsiteY90" fmla="*/ 355261 h 757168"/>
                <a:gd name="connsiteX91" fmla="*/ 11983290 w 12192000"/>
                <a:gd name="connsiteY91" fmla="*/ 363588 h 757168"/>
                <a:gd name="connsiteX92" fmla="*/ 12192000 w 12192000"/>
                <a:gd name="connsiteY92" fmla="*/ 388018 h 757168"/>
                <a:gd name="connsiteX93" fmla="*/ 12192000 w 12192000"/>
                <a:gd name="connsiteY93" fmla="*/ 577115 h 757168"/>
                <a:gd name="connsiteX94" fmla="*/ 12157329 w 12192000"/>
                <a:gd name="connsiteY94" fmla="*/ 588862 h 757168"/>
                <a:gd name="connsiteX95" fmla="*/ 12066948 w 12192000"/>
                <a:gd name="connsiteY95" fmla="*/ 586034 h 757168"/>
                <a:gd name="connsiteX96" fmla="*/ 11911344 w 12192000"/>
                <a:gd name="connsiteY96" fmla="*/ 521599 h 757168"/>
                <a:gd name="connsiteX97" fmla="*/ 11847823 w 12192000"/>
                <a:gd name="connsiteY97" fmla="*/ 511785 h 757168"/>
                <a:gd name="connsiteX98" fmla="*/ 11737547 w 12192000"/>
                <a:gd name="connsiteY98" fmla="*/ 502380 h 757168"/>
                <a:gd name="connsiteX99" fmla="*/ 11636052 w 12192000"/>
                <a:gd name="connsiteY99" fmla="*/ 514993 h 757168"/>
                <a:gd name="connsiteX100" fmla="*/ 11394706 w 12192000"/>
                <a:gd name="connsiteY100" fmla="*/ 590867 h 757168"/>
                <a:gd name="connsiteX101" fmla="*/ 11354978 w 12192000"/>
                <a:gd name="connsiteY101" fmla="*/ 597561 h 757168"/>
                <a:gd name="connsiteX102" fmla="*/ 11285306 w 12192000"/>
                <a:gd name="connsiteY102" fmla="*/ 599825 h 757168"/>
                <a:gd name="connsiteX103" fmla="*/ 11008528 w 12192000"/>
                <a:gd name="connsiteY103" fmla="*/ 656670 h 757168"/>
                <a:gd name="connsiteX104" fmla="*/ 10948735 w 12192000"/>
                <a:gd name="connsiteY104" fmla="*/ 652964 h 757168"/>
                <a:gd name="connsiteX105" fmla="*/ 10850698 w 12192000"/>
                <a:gd name="connsiteY105" fmla="*/ 641721 h 757168"/>
                <a:gd name="connsiteX106" fmla="*/ 10744026 w 12192000"/>
                <a:gd name="connsiteY106" fmla="*/ 647769 h 757168"/>
                <a:gd name="connsiteX107" fmla="*/ 10666160 w 12192000"/>
                <a:gd name="connsiteY107" fmla="*/ 651891 h 757168"/>
                <a:gd name="connsiteX108" fmla="*/ 10450521 w 12192000"/>
                <a:gd name="connsiteY108" fmla="*/ 616552 h 757168"/>
                <a:gd name="connsiteX109" fmla="*/ 10271192 w 12192000"/>
                <a:gd name="connsiteY109" fmla="*/ 583498 h 757168"/>
                <a:gd name="connsiteX110" fmla="*/ 10246067 w 12192000"/>
                <a:gd name="connsiteY110" fmla="*/ 585423 h 757168"/>
                <a:gd name="connsiteX111" fmla="*/ 10005027 w 12192000"/>
                <a:gd name="connsiteY111" fmla="*/ 592252 h 757168"/>
                <a:gd name="connsiteX112" fmla="*/ 9898681 w 12192000"/>
                <a:gd name="connsiteY112" fmla="*/ 613195 h 757168"/>
                <a:gd name="connsiteX113" fmla="*/ 9753225 w 12192000"/>
                <a:gd name="connsiteY113" fmla="*/ 629038 h 757168"/>
                <a:gd name="connsiteX114" fmla="*/ 9591376 w 12192000"/>
                <a:gd name="connsiteY114" fmla="*/ 648601 h 757168"/>
                <a:gd name="connsiteX115" fmla="*/ 9472860 w 12192000"/>
                <a:gd name="connsiteY115" fmla="*/ 655936 h 757168"/>
                <a:gd name="connsiteX116" fmla="*/ 9299788 w 12192000"/>
                <a:gd name="connsiteY116" fmla="*/ 636945 h 757168"/>
                <a:gd name="connsiteX117" fmla="*/ 9264605 w 12192000"/>
                <a:gd name="connsiteY117" fmla="*/ 627087 h 757168"/>
                <a:gd name="connsiteX118" fmla="*/ 8926435 w 12192000"/>
                <a:gd name="connsiteY118" fmla="*/ 549269 h 757168"/>
                <a:gd name="connsiteX119" fmla="*/ 8698934 w 12192000"/>
                <a:gd name="connsiteY119" fmla="*/ 536583 h 757168"/>
                <a:gd name="connsiteX120" fmla="*/ 8622862 w 12192000"/>
                <a:gd name="connsiteY120" fmla="*/ 541563 h 757168"/>
                <a:gd name="connsiteX121" fmla="*/ 8482784 w 12192000"/>
                <a:gd name="connsiteY121" fmla="*/ 574094 h 757168"/>
                <a:gd name="connsiteX122" fmla="*/ 8421565 w 12192000"/>
                <a:gd name="connsiteY122" fmla="*/ 576610 h 757168"/>
                <a:gd name="connsiteX123" fmla="*/ 8313469 w 12192000"/>
                <a:gd name="connsiteY123" fmla="*/ 574762 h 757168"/>
                <a:gd name="connsiteX124" fmla="*/ 8079520 w 12192000"/>
                <a:gd name="connsiteY124" fmla="*/ 558685 h 757168"/>
                <a:gd name="connsiteX125" fmla="*/ 7773327 w 12192000"/>
                <a:gd name="connsiteY125" fmla="*/ 558854 h 757168"/>
                <a:gd name="connsiteX126" fmla="*/ 7652477 w 12192000"/>
                <a:gd name="connsiteY126" fmla="*/ 547561 h 757168"/>
                <a:gd name="connsiteX127" fmla="*/ 7522274 w 12192000"/>
                <a:gd name="connsiteY127" fmla="*/ 532150 h 757168"/>
                <a:gd name="connsiteX128" fmla="*/ 7484080 w 12192000"/>
                <a:gd name="connsiteY128" fmla="*/ 530532 h 757168"/>
                <a:gd name="connsiteX129" fmla="*/ 7282277 w 12192000"/>
                <a:gd name="connsiteY129" fmla="*/ 540177 h 757168"/>
                <a:gd name="connsiteX130" fmla="*/ 7235690 w 12192000"/>
                <a:gd name="connsiteY130" fmla="*/ 551282 h 757168"/>
                <a:gd name="connsiteX131" fmla="*/ 7116339 w 12192000"/>
                <a:gd name="connsiteY131" fmla="*/ 539494 h 757168"/>
                <a:gd name="connsiteX132" fmla="*/ 7011067 w 12192000"/>
                <a:gd name="connsiteY132" fmla="*/ 511848 h 757168"/>
                <a:gd name="connsiteX133" fmla="*/ 6403234 w 12192000"/>
                <a:gd name="connsiteY133" fmla="*/ 432296 h 757168"/>
                <a:gd name="connsiteX134" fmla="*/ 6036273 w 12192000"/>
                <a:gd name="connsiteY134" fmla="*/ 412301 h 757168"/>
                <a:gd name="connsiteX135" fmla="*/ 5780467 w 12192000"/>
                <a:gd name="connsiteY135" fmla="*/ 377910 h 757168"/>
                <a:gd name="connsiteX136" fmla="*/ 5739051 w 12192000"/>
                <a:gd name="connsiteY136" fmla="*/ 353609 h 757168"/>
                <a:gd name="connsiteX137" fmla="*/ 5583566 w 12192000"/>
                <a:gd name="connsiteY137" fmla="*/ 321995 h 757168"/>
                <a:gd name="connsiteX138" fmla="*/ 5432030 w 12192000"/>
                <a:gd name="connsiteY138" fmla="*/ 362512 h 757168"/>
                <a:gd name="connsiteX139" fmla="*/ 5241398 w 12192000"/>
                <a:gd name="connsiteY139" fmla="*/ 425781 h 757168"/>
                <a:gd name="connsiteX140" fmla="*/ 5139710 w 12192000"/>
                <a:gd name="connsiteY140" fmla="*/ 421022 h 757168"/>
                <a:gd name="connsiteX141" fmla="*/ 4929402 w 12192000"/>
                <a:gd name="connsiteY141" fmla="*/ 424310 h 757168"/>
                <a:gd name="connsiteX142" fmla="*/ 4782793 w 12192000"/>
                <a:gd name="connsiteY142" fmla="*/ 441046 h 757168"/>
                <a:gd name="connsiteX143" fmla="*/ 4577594 w 12192000"/>
                <a:gd name="connsiteY143" fmla="*/ 459290 h 757168"/>
                <a:gd name="connsiteX144" fmla="*/ 4500826 w 12192000"/>
                <a:gd name="connsiteY144" fmla="*/ 470529 h 757168"/>
                <a:gd name="connsiteX145" fmla="*/ 4317973 w 12192000"/>
                <a:gd name="connsiteY145" fmla="*/ 483649 h 757168"/>
                <a:gd name="connsiteX146" fmla="*/ 4166722 w 12192000"/>
                <a:gd name="connsiteY146" fmla="*/ 490602 h 757168"/>
                <a:gd name="connsiteX147" fmla="*/ 4042814 w 12192000"/>
                <a:gd name="connsiteY147" fmla="*/ 530660 h 757168"/>
                <a:gd name="connsiteX148" fmla="*/ 4002653 w 12192000"/>
                <a:gd name="connsiteY148" fmla="*/ 552594 h 757168"/>
                <a:gd name="connsiteX149" fmla="*/ 3969549 w 12192000"/>
                <a:gd name="connsiteY149" fmla="*/ 566312 h 757168"/>
                <a:gd name="connsiteX150" fmla="*/ 3821685 w 12192000"/>
                <a:gd name="connsiteY150" fmla="*/ 649183 h 757168"/>
                <a:gd name="connsiteX151" fmla="*/ 3805138 w 12192000"/>
                <a:gd name="connsiteY151" fmla="*/ 655947 h 757168"/>
                <a:gd name="connsiteX152" fmla="*/ 3609177 w 12192000"/>
                <a:gd name="connsiteY152" fmla="*/ 687459 h 757168"/>
                <a:gd name="connsiteX153" fmla="*/ 3539727 w 12192000"/>
                <a:gd name="connsiteY153" fmla="*/ 706521 h 757168"/>
                <a:gd name="connsiteX154" fmla="*/ 3396572 w 12192000"/>
                <a:gd name="connsiteY154" fmla="*/ 755681 h 757168"/>
                <a:gd name="connsiteX155" fmla="*/ 3341054 w 12192000"/>
                <a:gd name="connsiteY155" fmla="*/ 754679 h 757168"/>
                <a:gd name="connsiteX156" fmla="*/ 3138775 w 12192000"/>
                <a:gd name="connsiteY156" fmla="*/ 710120 h 757168"/>
                <a:gd name="connsiteX157" fmla="*/ 3037283 w 12192000"/>
                <a:gd name="connsiteY157" fmla="*/ 666453 h 757168"/>
                <a:gd name="connsiteX158" fmla="*/ 3002117 w 12192000"/>
                <a:gd name="connsiteY158" fmla="*/ 649347 h 757168"/>
                <a:gd name="connsiteX159" fmla="*/ 2747294 w 12192000"/>
                <a:gd name="connsiteY159" fmla="*/ 652400 h 757168"/>
                <a:gd name="connsiteX160" fmla="*/ 2676273 w 12192000"/>
                <a:gd name="connsiteY160" fmla="*/ 652304 h 757168"/>
                <a:gd name="connsiteX161" fmla="*/ 2432360 w 12192000"/>
                <a:gd name="connsiteY161" fmla="*/ 657836 h 757168"/>
                <a:gd name="connsiteX162" fmla="*/ 2382311 w 12192000"/>
                <a:gd name="connsiteY162" fmla="*/ 650824 h 757168"/>
                <a:gd name="connsiteX163" fmla="*/ 2055134 w 12192000"/>
                <a:gd name="connsiteY163" fmla="*/ 630053 h 757168"/>
                <a:gd name="connsiteX164" fmla="*/ 2031829 w 12192000"/>
                <a:gd name="connsiteY164" fmla="*/ 639324 h 757168"/>
                <a:gd name="connsiteX165" fmla="*/ 1912764 w 12192000"/>
                <a:gd name="connsiteY165" fmla="*/ 664183 h 757168"/>
                <a:gd name="connsiteX166" fmla="*/ 1755637 w 12192000"/>
                <a:gd name="connsiteY166" fmla="*/ 663960 h 757168"/>
                <a:gd name="connsiteX167" fmla="*/ 1727159 w 12192000"/>
                <a:gd name="connsiteY167" fmla="*/ 659605 h 757168"/>
                <a:gd name="connsiteX168" fmla="*/ 1622470 w 12192000"/>
                <a:gd name="connsiteY168" fmla="*/ 634850 h 757168"/>
                <a:gd name="connsiteX169" fmla="*/ 1385955 w 12192000"/>
                <a:gd name="connsiteY169" fmla="*/ 604522 h 757168"/>
                <a:gd name="connsiteX170" fmla="*/ 1340055 w 12192000"/>
                <a:gd name="connsiteY170" fmla="*/ 595629 h 757168"/>
                <a:gd name="connsiteX171" fmla="*/ 1257271 w 12192000"/>
                <a:gd name="connsiteY171" fmla="*/ 581180 h 757168"/>
                <a:gd name="connsiteX172" fmla="*/ 1031914 w 12192000"/>
                <a:gd name="connsiteY172" fmla="*/ 562692 h 757168"/>
                <a:gd name="connsiteX173" fmla="*/ 922031 w 12192000"/>
                <a:gd name="connsiteY173" fmla="*/ 566853 h 757168"/>
                <a:gd name="connsiteX174" fmla="*/ 873250 w 12192000"/>
                <a:gd name="connsiteY174" fmla="*/ 563724 h 757168"/>
                <a:gd name="connsiteX175" fmla="*/ 711627 w 12192000"/>
                <a:gd name="connsiteY175" fmla="*/ 529880 h 757168"/>
                <a:gd name="connsiteX176" fmla="*/ 311112 w 12192000"/>
                <a:gd name="connsiteY176" fmla="*/ 525106 h 757168"/>
                <a:gd name="connsiteX177" fmla="*/ 184145 w 12192000"/>
                <a:gd name="connsiteY177" fmla="*/ 532188 h 757168"/>
                <a:gd name="connsiteX178" fmla="*/ 116886 w 12192000"/>
                <a:gd name="connsiteY178" fmla="*/ 530572 h 757168"/>
                <a:gd name="connsiteX179" fmla="*/ 23941 w 12192000"/>
                <a:gd name="connsiteY179" fmla="*/ 506433 h 757168"/>
                <a:gd name="connsiteX180" fmla="*/ 0 w 12192000"/>
                <a:gd name="connsiteY180" fmla="*/ 502149 h 75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12192000" h="757168">
                  <a:moveTo>
                    <a:pt x="0" y="0"/>
                  </a:moveTo>
                  <a:lnTo>
                    <a:pt x="41653" y="6945"/>
                  </a:lnTo>
                  <a:cubicBezTo>
                    <a:pt x="55151" y="9178"/>
                    <a:pt x="68996" y="11810"/>
                    <a:pt x="81317" y="15509"/>
                  </a:cubicBezTo>
                  <a:cubicBezTo>
                    <a:pt x="92911" y="18978"/>
                    <a:pt x="102562" y="24446"/>
                    <a:pt x="114150" y="28105"/>
                  </a:cubicBezTo>
                  <a:cubicBezTo>
                    <a:pt x="145644" y="37958"/>
                    <a:pt x="177914" y="47281"/>
                    <a:pt x="214865" y="58374"/>
                  </a:cubicBezTo>
                  <a:cubicBezTo>
                    <a:pt x="236680" y="42349"/>
                    <a:pt x="264438" y="53534"/>
                    <a:pt x="299237" y="63560"/>
                  </a:cubicBezTo>
                  <a:cubicBezTo>
                    <a:pt x="334763" y="73816"/>
                    <a:pt x="376093" y="78654"/>
                    <a:pt x="415570" y="83774"/>
                  </a:cubicBezTo>
                  <a:cubicBezTo>
                    <a:pt x="487949" y="93100"/>
                    <a:pt x="560804" y="100354"/>
                    <a:pt x="633210" y="109108"/>
                  </a:cubicBezTo>
                  <a:cubicBezTo>
                    <a:pt x="648566" y="111058"/>
                    <a:pt x="666073" y="114072"/>
                    <a:pt x="677567" y="119446"/>
                  </a:cubicBezTo>
                  <a:cubicBezTo>
                    <a:pt x="756262" y="155621"/>
                    <a:pt x="853422" y="169678"/>
                    <a:pt x="946429" y="171502"/>
                  </a:cubicBezTo>
                  <a:cubicBezTo>
                    <a:pt x="1019582" y="173044"/>
                    <a:pt x="1091239" y="175083"/>
                    <a:pt x="1163367" y="182106"/>
                  </a:cubicBezTo>
                  <a:cubicBezTo>
                    <a:pt x="1168863" y="182586"/>
                    <a:pt x="1176224" y="182589"/>
                    <a:pt x="1180337" y="181279"/>
                  </a:cubicBezTo>
                  <a:cubicBezTo>
                    <a:pt x="1205822" y="172503"/>
                    <a:pt x="1231920" y="173109"/>
                    <a:pt x="1263939" y="173070"/>
                  </a:cubicBezTo>
                  <a:cubicBezTo>
                    <a:pt x="1309211" y="172961"/>
                    <a:pt x="1350592" y="176848"/>
                    <a:pt x="1392213" y="183225"/>
                  </a:cubicBezTo>
                  <a:cubicBezTo>
                    <a:pt x="1422516" y="187866"/>
                    <a:pt x="1453010" y="195759"/>
                    <a:pt x="1479752" y="205174"/>
                  </a:cubicBezTo>
                  <a:cubicBezTo>
                    <a:pt x="1516962" y="218381"/>
                    <a:pt x="1553071" y="224660"/>
                    <a:pt x="1589813" y="211706"/>
                  </a:cubicBezTo>
                  <a:cubicBezTo>
                    <a:pt x="1629541" y="197953"/>
                    <a:pt x="1673292" y="205778"/>
                    <a:pt x="1716264" y="207459"/>
                  </a:cubicBezTo>
                  <a:cubicBezTo>
                    <a:pt x="1734988" y="208248"/>
                    <a:pt x="1754789" y="209668"/>
                    <a:pt x="1772900" y="208137"/>
                  </a:cubicBezTo>
                  <a:cubicBezTo>
                    <a:pt x="1825381" y="203828"/>
                    <a:pt x="1876222" y="195808"/>
                    <a:pt x="1929319" y="193822"/>
                  </a:cubicBezTo>
                  <a:cubicBezTo>
                    <a:pt x="1958819" y="192698"/>
                    <a:pt x="1991232" y="199166"/>
                    <a:pt x="2021514" y="204186"/>
                  </a:cubicBezTo>
                  <a:cubicBezTo>
                    <a:pt x="2052154" y="209417"/>
                    <a:pt x="2082323" y="216530"/>
                    <a:pt x="2111753" y="223797"/>
                  </a:cubicBezTo>
                  <a:cubicBezTo>
                    <a:pt x="2131736" y="228659"/>
                    <a:pt x="2153567" y="233429"/>
                    <a:pt x="2169356" y="241125"/>
                  </a:cubicBezTo>
                  <a:cubicBezTo>
                    <a:pt x="2205243" y="258649"/>
                    <a:pt x="2242901" y="263295"/>
                    <a:pt x="2286638" y="257382"/>
                  </a:cubicBezTo>
                  <a:cubicBezTo>
                    <a:pt x="2293313" y="256396"/>
                    <a:pt x="2301018" y="256799"/>
                    <a:pt x="2308368" y="256995"/>
                  </a:cubicBezTo>
                  <a:cubicBezTo>
                    <a:pt x="2426026" y="259155"/>
                    <a:pt x="2543593" y="262834"/>
                    <a:pt x="2660621" y="262863"/>
                  </a:cubicBezTo>
                  <a:cubicBezTo>
                    <a:pt x="2708088" y="262871"/>
                    <a:pt x="2754165" y="254412"/>
                    <a:pt x="2801134" y="250006"/>
                  </a:cubicBezTo>
                  <a:cubicBezTo>
                    <a:pt x="2810748" y="249174"/>
                    <a:pt x="2821504" y="247638"/>
                    <a:pt x="2830994" y="249091"/>
                  </a:cubicBezTo>
                  <a:cubicBezTo>
                    <a:pt x="2934354" y="264045"/>
                    <a:pt x="3032340" y="255254"/>
                    <a:pt x="3129084" y="242009"/>
                  </a:cubicBezTo>
                  <a:cubicBezTo>
                    <a:pt x="3139090" y="240625"/>
                    <a:pt x="3151170" y="241831"/>
                    <a:pt x="3162162" y="242789"/>
                  </a:cubicBezTo>
                  <a:cubicBezTo>
                    <a:pt x="3192925" y="245736"/>
                    <a:pt x="3225969" y="254145"/>
                    <a:pt x="3254072" y="251612"/>
                  </a:cubicBezTo>
                  <a:cubicBezTo>
                    <a:pt x="3328782" y="244461"/>
                    <a:pt x="3402881" y="234992"/>
                    <a:pt x="3473491" y="221903"/>
                  </a:cubicBezTo>
                  <a:cubicBezTo>
                    <a:pt x="3545212" y="208683"/>
                    <a:pt x="3611651" y="197856"/>
                    <a:pt x="3691860" y="219228"/>
                  </a:cubicBezTo>
                  <a:cubicBezTo>
                    <a:pt x="3725977" y="228268"/>
                    <a:pt x="3771754" y="225515"/>
                    <a:pt x="3811494" y="225691"/>
                  </a:cubicBezTo>
                  <a:cubicBezTo>
                    <a:pt x="3840564" y="225687"/>
                    <a:pt x="3868906" y="218586"/>
                    <a:pt x="3897533" y="220087"/>
                  </a:cubicBezTo>
                  <a:cubicBezTo>
                    <a:pt x="3973874" y="224087"/>
                    <a:pt x="4042293" y="217563"/>
                    <a:pt x="4109430" y="200477"/>
                  </a:cubicBezTo>
                  <a:cubicBezTo>
                    <a:pt x="4135544" y="193834"/>
                    <a:pt x="4175268" y="201258"/>
                    <a:pt x="4208772" y="200914"/>
                  </a:cubicBezTo>
                  <a:cubicBezTo>
                    <a:pt x="4244136" y="200288"/>
                    <a:pt x="4280583" y="199908"/>
                    <a:pt x="4314641" y="196159"/>
                  </a:cubicBezTo>
                  <a:cubicBezTo>
                    <a:pt x="4402743" y="186278"/>
                    <a:pt x="4489848" y="174436"/>
                    <a:pt x="4577622" y="163774"/>
                  </a:cubicBezTo>
                  <a:cubicBezTo>
                    <a:pt x="4649843" y="154967"/>
                    <a:pt x="4719794" y="168553"/>
                    <a:pt x="4790345" y="177592"/>
                  </a:cubicBezTo>
                  <a:cubicBezTo>
                    <a:pt x="4834576" y="183345"/>
                    <a:pt x="4875614" y="193701"/>
                    <a:pt x="4926164" y="184139"/>
                  </a:cubicBezTo>
                  <a:cubicBezTo>
                    <a:pt x="4974485" y="175032"/>
                    <a:pt x="5034899" y="180870"/>
                    <a:pt x="5088812" y="177401"/>
                  </a:cubicBezTo>
                  <a:cubicBezTo>
                    <a:pt x="5134238" y="174439"/>
                    <a:pt x="5178353" y="168165"/>
                    <a:pt x="5222466" y="162082"/>
                  </a:cubicBezTo>
                  <a:cubicBezTo>
                    <a:pt x="5282519" y="153783"/>
                    <a:pt x="5341864" y="144876"/>
                    <a:pt x="5406528" y="153987"/>
                  </a:cubicBezTo>
                  <a:cubicBezTo>
                    <a:pt x="5479960" y="164323"/>
                    <a:pt x="5531876" y="142624"/>
                    <a:pt x="5590716" y="129490"/>
                  </a:cubicBezTo>
                  <a:cubicBezTo>
                    <a:pt x="5631296" y="120553"/>
                    <a:pt x="5675395" y="114659"/>
                    <a:pt x="5719429" y="110099"/>
                  </a:cubicBezTo>
                  <a:cubicBezTo>
                    <a:pt x="5778247" y="104215"/>
                    <a:pt x="5838715" y="102042"/>
                    <a:pt x="5897895" y="96368"/>
                  </a:cubicBezTo>
                  <a:cubicBezTo>
                    <a:pt x="5987399" y="87895"/>
                    <a:pt x="6077855" y="82333"/>
                    <a:pt x="6169957" y="94411"/>
                  </a:cubicBezTo>
                  <a:cubicBezTo>
                    <a:pt x="6212360" y="99875"/>
                    <a:pt x="6252010" y="101763"/>
                    <a:pt x="6294827" y="99236"/>
                  </a:cubicBezTo>
                  <a:cubicBezTo>
                    <a:pt x="6364965" y="95091"/>
                    <a:pt x="6436581" y="97891"/>
                    <a:pt x="6494261" y="71724"/>
                  </a:cubicBezTo>
                  <a:cubicBezTo>
                    <a:pt x="6514615" y="62488"/>
                    <a:pt x="6550354" y="61691"/>
                    <a:pt x="6579627" y="57883"/>
                  </a:cubicBezTo>
                  <a:cubicBezTo>
                    <a:pt x="6613354" y="53353"/>
                    <a:pt x="6637770" y="57878"/>
                    <a:pt x="6654800" y="77086"/>
                  </a:cubicBezTo>
                  <a:cubicBezTo>
                    <a:pt x="6662444" y="85688"/>
                    <a:pt x="6685147" y="94892"/>
                    <a:pt x="6703059" y="97166"/>
                  </a:cubicBezTo>
                  <a:cubicBezTo>
                    <a:pt x="6756799" y="103989"/>
                    <a:pt x="6806654" y="100687"/>
                    <a:pt x="6859445" y="90481"/>
                  </a:cubicBezTo>
                  <a:cubicBezTo>
                    <a:pt x="6908894" y="80861"/>
                    <a:pt x="6969747" y="85387"/>
                    <a:pt x="7025414" y="83536"/>
                  </a:cubicBezTo>
                  <a:cubicBezTo>
                    <a:pt x="7064862" y="82168"/>
                    <a:pt x="7104501" y="77186"/>
                    <a:pt x="7144137" y="79264"/>
                  </a:cubicBezTo>
                  <a:cubicBezTo>
                    <a:pt x="7193316" y="81841"/>
                    <a:pt x="7241809" y="90488"/>
                    <a:pt x="7291235" y="95367"/>
                  </a:cubicBezTo>
                  <a:cubicBezTo>
                    <a:pt x="7329668" y="99288"/>
                    <a:pt x="7368978" y="100585"/>
                    <a:pt x="7407395" y="104888"/>
                  </a:cubicBezTo>
                  <a:cubicBezTo>
                    <a:pt x="7438868" y="108256"/>
                    <a:pt x="7469832" y="114265"/>
                    <a:pt x="7500837" y="119515"/>
                  </a:cubicBezTo>
                  <a:cubicBezTo>
                    <a:pt x="7512146" y="121444"/>
                    <a:pt x="7523255" y="127178"/>
                    <a:pt x="7533567" y="126955"/>
                  </a:cubicBezTo>
                  <a:cubicBezTo>
                    <a:pt x="7636025" y="124121"/>
                    <a:pt x="7707510" y="164497"/>
                    <a:pt x="7792910" y="185188"/>
                  </a:cubicBezTo>
                  <a:cubicBezTo>
                    <a:pt x="7882663" y="207063"/>
                    <a:pt x="7969001" y="237914"/>
                    <a:pt x="8070699" y="235423"/>
                  </a:cubicBezTo>
                  <a:cubicBezTo>
                    <a:pt x="8132239" y="233879"/>
                    <a:pt x="8191903" y="225939"/>
                    <a:pt x="8253177" y="222473"/>
                  </a:cubicBezTo>
                  <a:cubicBezTo>
                    <a:pt x="8274949" y="221324"/>
                    <a:pt x="8299150" y="222976"/>
                    <a:pt x="8320683" y="226393"/>
                  </a:cubicBezTo>
                  <a:cubicBezTo>
                    <a:pt x="8424731" y="242340"/>
                    <a:pt x="8527777" y="249266"/>
                    <a:pt x="8631438" y="237528"/>
                  </a:cubicBezTo>
                  <a:cubicBezTo>
                    <a:pt x="8649201" y="235596"/>
                    <a:pt x="8668058" y="233915"/>
                    <a:pt x="8686410" y="234877"/>
                  </a:cubicBezTo>
                  <a:cubicBezTo>
                    <a:pt x="8786966" y="240146"/>
                    <a:pt x="8885480" y="249315"/>
                    <a:pt x="8980658" y="273001"/>
                  </a:cubicBezTo>
                  <a:cubicBezTo>
                    <a:pt x="9012626" y="280972"/>
                    <a:pt x="9052108" y="279035"/>
                    <a:pt x="9087625" y="282423"/>
                  </a:cubicBezTo>
                  <a:cubicBezTo>
                    <a:pt x="9120583" y="285484"/>
                    <a:pt x="9154319" y="287825"/>
                    <a:pt x="9186017" y="293875"/>
                  </a:cubicBezTo>
                  <a:cubicBezTo>
                    <a:pt x="9232288" y="302785"/>
                    <a:pt x="9275554" y="305815"/>
                    <a:pt x="9323931" y="302628"/>
                  </a:cubicBezTo>
                  <a:cubicBezTo>
                    <a:pt x="9370084" y="299705"/>
                    <a:pt x="9419491" y="304964"/>
                    <a:pt x="9467213" y="307275"/>
                  </a:cubicBezTo>
                  <a:cubicBezTo>
                    <a:pt x="9520438" y="309874"/>
                    <a:pt x="9573661" y="312473"/>
                    <a:pt x="9626826" y="316213"/>
                  </a:cubicBezTo>
                  <a:cubicBezTo>
                    <a:pt x="9648094" y="317708"/>
                    <a:pt x="9671915" y="326588"/>
                    <a:pt x="9689696" y="324467"/>
                  </a:cubicBezTo>
                  <a:cubicBezTo>
                    <a:pt x="9747117" y="317175"/>
                    <a:pt x="9803355" y="332523"/>
                    <a:pt x="9860526" y="329986"/>
                  </a:cubicBezTo>
                  <a:cubicBezTo>
                    <a:pt x="9888572" y="328594"/>
                    <a:pt x="9919723" y="338048"/>
                    <a:pt x="9949775" y="340386"/>
                  </a:cubicBezTo>
                  <a:cubicBezTo>
                    <a:pt x="9998886" y="344296"/>
                    <a:pt x="10048092" y="346302"/>
                    <a:pt x="10097252" y="349262"/>
                  </a:cubicBezTo>
                  <a:cubicBezTo>
                    <a:pt x="10113390" y="350297"/>
                    <a:pt x="10129133" y="351886"/>
                    <a:pt x="10145261" y="353113"/>
                  </a:cubicBezTo>
                  <a:cubicBezTo>
                    <a:pt x="10159555" y="354243"/>
                    <a:pt x="10174512" y="356743"/>
                    <a:pt x="10188159" y="356124"/>
                  </a:cubicBezTo>
                  <a:cubicBezTo>
                    <a:pt x="10237589" y="353944"/>
                    <a:pt x="10286441" y="348682"/>
                    <a:pt x="10336144" y="348235"/>
                  </a:cubicBezTo>
                  <a:cubicBezTo>
                    <a:pt x="10379222" y="347822"/>
                    <a:pt x="10423443" y="353764"/>
                    <a:pt x="10466847" y="354131"/>
                  </a:cubicBezTo>
                  <a:cubicBezTo>
                    <a:pt x="10543353" y="354898"/>
                    <a:pt x="10619988" y="353190"/>
                    <a:pt x="10696514" y="353575"/>
                  </a:cubicBezTo>
                  <a:cubicBezTo>
                    <a:pt x="10713071" y="353680"/>
                    <a:pt x="10730069" y="359342"/>
                    <a:pt x="10746932" y="360606"/>
                  </a:cubicBezTo>
                  <a:cubicBezTo>
                    <a:pt x="10799731" y="364326"/>
                    <a:pt x="10852569" y="367289"/>
                    <a:pt x="10905388" y="370627"/>
                  </a:cubicBezTo>
                  <a:cubicBezTo>
                    <a:pt x="10935470" y="372396"/>
                    <a:pt x="10965963" y="373421"/>
                    <a:pt x="10995602" y="376691"/>
                  </a:cubicBezTo>
                  <a:cubicBezTo>
                    <a:pt x="11034750" y="381032"/>
                    <a:pt x="11070168" y="386324"/>
                    <a:pt x="11107647" y="373405"/>
                  </a:cubicBezTo>
                  <a:cubicBezTo>
                    <a:pt x="11165372" y="353347"/>
                    <a:pt x="11236837" y="366060"/>
                    <a:pt x="11302440" y="364156"/>
                  </a:cubicBezTo>
                  <a:cubicBezTo>
                    <a:pt x="11319394" y="363708"/>
                    <a:pt x="11336655" y="364422"/>
                    <a:pt x="11353613" y="363785"/>
                  </a:cubicBezTo>
                  <a:cubicBezTo>
                    <a:pt x="11384961" y="362566"/>
                    <a:pt x="11415955" y="360947"/>
                    <a:pt x="11447323" y="359346"/>
                  </a:cubicBezTo>
                  <a:cubicBezTo>
                    <a:pt x="11452855" y="359066"/>
                    <a:pt x="11459104" y="359200"/>
                    <a:pt x="11464292" y="358519"/>
                  </a:cubicBezTo>
                  <a:cubicBezTo>
                    <a:pt x="11512058" y="353010"/>
                    <a:pt x="11559143" y="346321"/>
                    <a:pt x="11607560" y="342370"/>
                  </a:cubicBezTo>
                  <a:cubicBezTo>
                    <a:pt x="11631218" y="340368"/>
                    <a:pt x="11657295" y="341352"/>
                    <a:pt x="11681426" y="344335"/>
                  </a:cubicBezTo>
                  <a:cubicBezTo>
                    <a:pt x="11751997" y="352993"/>
                    <a:pt x="11821986" y="358760"/>
                    <a:pt x="11893565" y="355261"/>
                  </a:cubicBezTo>
                  <a:cubicBezTo>
                    <a:pt x="11921973" y="353889"/>
                    <a:pt x="11953288" y="360300"/>
                    <a:pt x="11983290" y="363588"/>
                  </a:cubicBezTo>
                  <a:lnTo>
                    <a:pt x="12192000" y="388018"/>
                  </a:lnTo>
                  <a:lnTo>
                    <a:pt x="12192000" y="577115"/>
                  </a:lnTo>
                  <a:lnTo>
                    <a:pt x="12157329" y="588862"/>
                  </a:lnTo>
                  <a:cubicBezTo>
                    <a:pt x="12118393" y="608572"/>
                    <a:pt x="12109715" y="605637"/>
                    <a:pt x="12066948" y="586034"/>
                  </a:cubicBezTo>
                  <a:cubicBezTo>
                    <a:pt x="12016991" y="563193"/>
                    <a:pt x="11965119" y="541779"/>
                    <a:pt x="11911344" y="521599"/>
                  </a:cubicBezTo>
                  <a:cubicBezTo>
                    <a:pt x="11894383" y="515178"/>
                    <a:pt x="11869417" y="514060"/>
                    <a:pt x="11847823" y="511785"/>
                  </a:cubicBezTo>
                  <a:cubicBezTo>
                    <a:pt x="11811233" y="507768"/>
                    <a:pt x="11773630" y="501982"/>
                    <a:pt x="11737547" y="502380"/>
                  </a:cubicBezTo>
                  <a:cubicBezTo>
                    <a:pt x="11702930" y="502855"/>
                    <a:pt x="11668388" y="508866"/>
                    <a:pt x="11636052" y="514993"/>
                  </a:cubicBezTo>
                  <a:cubicBezTo>
                    <a:pt x="11545722" y="532199"/>
                    <a:pt x="11462455" y="555118"/>
                    <a:pt x="11394706" y="590867"/>
                  </a:cubicBezTo>
                  <a:cubicBezTo>
                    <a:pt x="11385999" y="595562"/>
                    <a:pt x="11369016" y="596581"/>
                    <a:pt x="11354978" y="597561"/>
                  </a:cubicBezTo>
                  <a:cubicBezTo>
                    <a:pt x="11332076" y="599224"/>
                    <a:pt x="11308448" y="600655"/>
                    <a:pt x="11285306" y="599825"/>
                  </a:cubicBezTo>
                  <a:cubicBezTo>
                    <a:pt x="11172906" y="595841"/>
                    <a:pt x="11083430" y="617861"/>
                    <a:pt x="11008528" y="656670"/>
                  </a:cubicBezTo>
                  <a:cubicBezTo>
                    <a:pt x="10986971" y="667750"/>
                    <a:pt x="10970753" y="668236"/>
                    <a:pt x="10948735" y="652964"/>
                  </a:cubicBezTo>
                  <a:cubicBezTo>
                    <a:pt x="10923173" y="635218"/>
                    <a:pt x="10885031" y="639705"/>
                    <a:pt x="10850698" y="641721"/>
                  </a:cubicBezTo>
                  <a:cubicBezTo>
                    <a:pt x="10815269" y="643680"/>
                    <a:pt x="10779458" y="645811"/>
                    <a:pt x="10744026" y="647769"/>
                  </a:cubicBezTo>
                  <a:cubicBezTo>
                    <a:pt x="10717832" y="649066"/>
                    <a:pt x="10692021" y="650003"/>
                    <a:pt x="10666160" y="651891"/>
                  </a:cubicBezTo>
                  <a:cubicBezTo>
                    <a:pt x="10585627" y="657783"/>
                    <a:pt x="10513854" y="650969"/>
                    <a:pt x="10450521" y="616552"/>
                  </a:cubicBezTo>
                  <a:cubicBezTo>
                    <a:pt x="10402221" y="590175"/>
                    <a:pt x="10339099" y="579806"/>
                    <a:pt x="10271192" y="583498"/>
                  </a:cubicBezTo>
                  <a:cubicBezTo>
                    <a:pt x="10262701" y="584006"/>
                    <a:pt x="10251859" y="587254"/>
                    <a:pt x="10246067" y="585423"/>
                  </a:cubicBezTo>
                  <a:cubicBezTo>
                    <a:pt x="10158786" y="558528"/>
                    <a:pt x="10086634" y="594049"/>
                    <a:pt x="10005027" y="592252"/>
                  </a:cubicBezTo>
                  <a:cubicBezTo>
                    <a:pt x="9969004" y="591507"/>
                    <a:pt x="9931565" y="603664"/>
                    <a:pt x="9898681" y="613195"/>
                  </a:cubicBezTo>
                  <a:cubicBezTo>
                    <a:pt x="9853463" y="626281"/>
                    <a:pt x="9813049" y="639042"/>
                    <a:pt x="9753225" y="629038"/>
                  </a:cubicBezTo>
                  <a:cubicBezTo>
                    <a:pt x="9693404" y="618845"/>
                    <a:pt x="9637675" y="628898"/>
                    <a:pt x="9591376" y="648601"/>
                  </a:cubicBezTo>
                  <a:cubicBezTo>
                    <a:pt x="9556001" y="663537"/>
                    <a:pt x="9518120" y="663077"/>
                    <a:pt x="9472860" y="655936"/>
                  </a:cubicBezTo>
                  <a:cubicBezTo>
                    <a:pt x="9416283" y="647056"/>
                    <a:pt x="9357217" y="643578"/>
                    <a:pt x="9299788" y="636945"/>
                  </a:cubicBezTo>
                  <a:cubicBezTo>
                    <a:pt x="9287347" y="635531"/>
                    <a:pt x="9271710" y="632039"/>
                    <a:pt x="9264605" y="627087"/>
                  </a:cubicBezTo>
                  <a:cubicBezTo>
                    <a:pt x="9177661" y="565680"/>
                    <a:pt x="9051076" y="558473"/>
                    <a:pt x="8926435" y="549269"/>
                  </a:cubicBezTo>
                  <a:cubicBezTo>
                    <a:pt x="8850925" y="543595"/>
                    <a:pt x="8774954" y="539613"/>
                    <a:pt x="8698934" y="536583"/>
                  </a:cubicBezTo>
                  <a:cubicBezTo>
                    <a:pt x="8673232" y="535428"/>
                    <a:pt x="8645916" y="537050"/>
                    <a:pt x="8622862" y="541563"/>
                  </a:cubicBezTo>
                  <a:cubicBezTo>
                    <a:pt x="8574890" y="551069"/>
                    <a:pt x="8530403" y="564380"/>
                    <a:pt x="8482784" y="574094"/>
                  </a:cubicBezTo>
                  <a:cubicBezTo>
                    <a:pt x="8464923" y="577929"/>
                    <a:pt x="8442157" y="576927"/>
                    <a:pt x="8421565" y="576610"/>
                  </a:cubicBezTo>
                  <a:cubicBezTo>
                    <a:pt x="8385152" y="576229"/>
                    <a:pt x="8345023" y="569546"/>
                    <a:pt x="8313469" y="574762"/>
                  </a:cubicBezTo>
                  <a:cubicBezTo>
                    <a:pt x="8231431" y="588203"/>
                    <a:pt x="8155671" y="580227"/>
                    <a:pt x="8079520" y="558685"/>
                  </a:cubicBezTo>
                  <a:cubicBezTo>
                    <a:pt x="7972906" y="528487"/>
                    <a:pt x="7870782" y="525043"/>
                    <a:pt x="7773327" y="558854"/>
                  </a:cubicBezTo>
                  <a:cubicBezTo>
                    <a:pt x="7729470" y="574107"/>
                    <a:pt x="7688069" y="563543"/>
                    <a:pt x="7652477" y="547561"/>
                  </a:cubicBezTo>
                  <a:cubicBezTo>
                    <a:pt x="7611494" y="529005"/>
                    <a:pt x="7570974" y="522685"/>
                    <a:pt x="7522274" y="532150"/>
                  </a:cubicBezTo>
                  <a:cubicBezTo>
                    <a:pt x="7511488" y="534257"/>
                    <a:pt x="7496511" y="532136"/>
                    <a:pt x="7484080" y="530532"/>
                  </a:cubicBezTo>
                  <a:cubicBezTo>
                    <a:pt x="7413133" y="522044"/>
                    <a:pt x="7341987" y="510303"/>
                    <a:pt x="7282277" y="540177"/>
                  </a:cubicBezTo>
                  <a:cubicBezTo>
                    <a:pt x="7270558" y="546051"/>
                    <a:pt x="7251336" y="547713"/>
                    <a:pt x="7235690" y="551282"/>
                  </a:cubicBezTo>
                  <a:cubicBezTo>
                    <a:pt x="7170161" y="565782"/>
                    <a:pt x="7172820" y="564203"/>
                    <a:pt x="7116339" y="539494"/>
                  </a:cubicBezTo>
                  <a:cubicBezTo>
                    <a:pt x="7086841" y="526502"/>
                    <a:pt x="7045980" y="512724"/>
                    <a:pt x="7011067" y="511848"/>
                  </a:cubicBezTo>
                  <a:cubicBezTo>
                    <a:pt x="6800473" y="506533"/>
                    <a:pt x="6601893" y="468653"/>
                    <a:pt x="6403234" y="432296"/>
                  </a:cubicBezTo>
                  <a:cubicBezTo>
                    <a:pt x="6280760" y="409851"/>
                    <a:pt x="6160432" y="402592"/>
                    <a:pt x="6036273" y="412301"/>
                  </a:cubicBezTo>
                  <a:cubicBezTo>
                    <a:pt x="5946471" y="419425"/>
                    <a:pt x="5863077" y="395593"/>
                    <a:pt x="5780467" y="377910"/>
                  </a:cubicBezTo>
                  <a:cubicBezTo>
                    <a:pt x="5763357" y="374343"/>
                    <a:pt x="5747757" y="363033"/>
                    <a:pt x="5739051" y="353609"/>
                  </a:cubicBezTo>
                  <a:cubicBezTo>
                    <a:pt x="5707675" y="320294"/>
                    <a:pt x="5653252" y="312483"/>
                    <a:pt x="5583566" y="321995"/>
                  </a:cubicBezTo>
                  <a:cubicBezTo>
                    <a:pt x="5528347" y="329404"/>
                    <a:pt x="5477716" y="340486"/>
                    <a:pt x="5432030" y="362512"/>
                  </a:cubicBezTo>
                  <a:cubicBezTo>
                    <a:pt x="5378421" y="388318"/>
                    <a:pt x="5322767" y="418026"/>
                    <a:pt x="5241398" y="425781"/>
                  </a:cubicBezTo>
                  <a:cubicBezTo>
                    <a:pt x="5206262" y="429089"/>
                    <a:pt x="5176131" y="428273"/>
                    <a:pt x="5139710" y="421022"/>
                  </a:cubicBezTo>
                  <a:cubicBezTo>
                    <a:pt x="5069048" y="407018"/>
                    <a:pt x="4997864" y="396037"/>
                    <a:pt x="4929402" y="424310"/>
                  </a:cubicBezTo>
                  <a:cubicBezTo>
                    <a:pt x="4891785" y="439890"/>
                    <a:pt x="4841650" y="448519"/>
                    <a:pt x="4782793" y="441046"/>
                  </a:cubicBezTo>
                  <a:cubicBezTo>
                    <a:pt x="4709316" y="431663"/>
                    <a:pt x="4641426" y="442031"/>
                    <a:pt x="4577594" y="459290"/>
                  </a:cubicBezTo>
                  <a:cubicBezTo>
                    <a:pt x="4554816" y="465538"/>
                    <a:pt x="4527069" y="468279"/>
                    <a:pt x="4500826" y="470529"/>
                  </a:cubicBezTo>
                  <a:cubicBezTo>
                    <a:pt x="4440199" y="475746"/>
                    <a:pt x="4379252" y="479993"/>
                    <a:pt x="4317973" y="483649"/>
                  </a:cubicBezTo>
                  <a:cubicBezTo>
                    <a:pt x="4267762" y="486741"/>
                    <a:pt x="4217264" y="488292"/>
                    <a:pt x="4166722" y="490602"/>
                  </a:cubicBezTo>
                  <a:cubicBezTo>
                    <a:pt x="4111394" y="493045"/>
                    <a:pt x="4067073" y="503124"/>
                    <a:pt x="4042814" y="530660"/>
                  </a:cubicBezTo>
                  <a:cubicBezTo>
                    <a:pt x="4034996" y="539407"/>
                    <a:pt x="4017001" y="545715"/>
                    <a:pt x="4002653" y="552594"/>
                  </a:cubicBezTo>
                  <a:cubicBezTo>
                    <a:pt x="3992459" y="557592"/>
                    <a:pt x="3979023" y="561086"/>
                    <a:pt x="3969549" y="566312"/>
                  </a:cubicBezTo>
                  <a:cubicBezTo>
                    <a:pt x="3919896" y="593854"/>
                    <a:pt x="3870968" y="621622"/>
                    <a:pt x="3821685" y="649183"/>
                  </a:cubicBezTo>
                  <a:cubicBezTo>
                    <a:pt x="3816761" y="651788"/>
                    <a:pt x="3811445" y="654943"/>
                    <a:pt x="3805138" y="655947"/>
                  </a:cubicBezTo>
                  <a:cubicBezTo>
                    <a:pt x="3739817" y="666451"/>
                    <a:pt x="3673801" y="676154"/>
                    <a:pt x="3609177" y="687459"/>
                  </a:cubicBezTo>
                  <a:cubicBezTo>
                    <a:pt x="3584288" y="691878"/>
                    <a:pt x="3558597" y="697589"/>
                    <a:pt x="3539727" y="706521"/>
                  </a:cubicBezTo>
                  <a:cubicBezTo>
                    <a:pt x="3496714" y="726780"/>
                    <a:pt x="3457268" y="749132"/>
                    <a:pt x="3396572" y="755681"/>
                  </a:cubicBezTo>
                  <a:cubicBezTo>
                    <a:pt x="3378807" y="757611"/>
                    <a:pt x="3357809" y="758036"/>
                    <a:pt x="3341054" y="754679"/>
                  </a:cubicBezTo>
                  <a:cubicBezTo>
                    <a:pt x="3272962" y="740809"/>
                    <a:pt x="3206471" y="724541"/>
                    <a:pt x="3138775" y="710120"/>
                  </a:cubicBezTo>
                  <a:cubicBezTo>
                    <a:pt x="3095820" y="701191"/>
                    <a:pt x="3056969" y="691141"/>
                    <a:pt x="3037283" y="666453"/>
                  </a:cubicBezTo>
                  <a:cubicBezTo>
                    <a:pt x="3031764" y="659487"/>
                    <a:pt x="3015626" y="651391"/>
                    <a:pt x="3002117" y="649347"/>
                  </a:cubicBezTo>
                  <a:cubicBezTo>
                    <a:pt x="2915220" y="636209"/>
                    <a:pt x="2829194" y="627503"/>
                    <a:pt x="2747294" y="652400"/>
                  </a:cubicBezTo>
                  <a:cubicBezTo>
                    <a:pt x="2730084" y="657794"/>
                    <a:pt x="2698519" y="656140"/>
                    <a:pt x="2676273" y="652304"/>
                  </a:cubicBezTo>
                  <a:cubicBezTo>
                    <a:pt x="2590546" y="637890"/>
                    <a:pt x="2508883" y="630176"/>
                    <a:pt x="2432360" y="657836"/>
                  </a:cubicBezTo>
                  <a:cubicBezTo>
                    <a:pt x="2423352" y="661179"/>
                    <a:pt x="2395274" y="656272"/>
                    <a:pt x="2382311" y="650824"/>
                  </a:cubicBezTo>
                  <a:cubicBezTo>
                    <a:pt x="2257393" y="597728"/>
                    <a:pt x="2187724" y="592930"/>
                    <a:pt x="2055134" y="630053"/>
                  </a:cubicBezTo>
                  <a:cubicBezTo>
                    <a:pt x="2046542" y="632464"/>
                    <a:pt x="2035364" y="635121"/>
                    <a:pt x="2031829" y="639324"/>
                  </a:cubicBezTo>
                  <a:cubicBezTo>
                    <a:pt x="2007977" y="666120"/>
                    <a:pt x="1960229" y="664380"/>
                    <a:pt x="1912764" y="664183"/>
                  </a:cubicBezTo>
                  <a:cubicBezTo>
                    <a:pt x="1860521" y="663924"/>
                    <a:pt x="1808236" y="664426"/>
                    <a:pt x="1755637" y="663960"/>
                  </a:cubicBezTo>
                  <a:cubicBezTo>
                    <a:pt x="1746439" y="663859"/>
                    <a:pt x="1736243" y="661799"/>
                    <a:pt x="1727159" y="659605"/>
                  </a:cubicBezTo>
                  <a:cubicBezTo>
                    <a:pt x="1692256" y="651480"/>
                    <a:pt x="1658604" y="640559"/>
                    <a:pt x="1622470" y="634850"/>
                  </a:cubicBezTo>
                  <a:cubicBezTo>
                    <a:pt x="1544362" y="622552"/>
                    <a:pt x="1469248" y="602210"/>
                    <a:pt x="1385955" y="604522"/>
                  </a:cubicBezTo>
                  <a:cubicBezTo>
                    <a:pt x="1371585" y="604913"/>
                    <a:pt x="1355357" y="598530"/>
                    <a:pt x="1340055" y="595629"/>
                  </a:cubicBezTo>
                  <a:cubicBezTo>
                    <a:pt x="1312351" y="590552"/>
                    <a:pt x="1285460" y="583993"/>
                    <a:pt x="1257271" y="581180"/>
                  </a:cubicBezTo>
                  <a:cubicBezTo>
                    <a:pt x="1182583" y="573830"/>
                    <a:pt x="1107142" y="566824"/>
                    <a:pt x="1031914" y="562692"/>
                  </a:cubicBezTo>
                  <a:cubicBezTo>
                    <a:pt x="995593" y="560597"/>
                    <a:pt x="958880" y="565923"/>
                    <a:pt x="922031" y="566853"/>
                  </a:cubicBezTo>
                  <a:cubicBezTo>
                    <a:pt x="905446" y="567320"/>
                    <a:pt x="878533" y="568199"/>
                    <a:pt x="873250" y="563724"/>
                  </a:cubicBezTo>
                  <a:cubicBezTo>
                    <a:pt x="832343" y="529722"/>
                    <a:pt x="772202" y="532674"/>
                    <a:pt x="711627" y="529880"/>
                  </a:cubicBezTo>
                  <a:cubicBezTo>
                    <a:pt x="577999" y="523641"/>
                    <a:pt x="447408" y="543696"/>
                    <a:pt x="311112" y="525106"/>
                  </a:cubicBezTo>
                  <a:cubicBezTo>
                    <a:pt x="271645" y="519795"/>
                    <a:pt x="226936" y="530235"/>
                    <a:pt x="184145" y="532188"/>
                  </a:cubicBezTo>
                  <a:cubicBezTo>
                    <a:pt x="162015" y="533128"/>
                    <a:pt x="137665" y="534333"/>
                    <a:pt x="116886" y="530572"/>
                  </a:cubicBezTo>
                  <a:cubicBezTo>
                    <a:pt x="84810" y="524693"/>
                    <a:pt x="54011" y="515448"/>
                    <a:pt x="23941" y="506433"/>
                  </a:cubicBezTo>
                  <a:lnTo>
                    <a:pt x="0" y="502149"/>
                  </a:lnTo>
                  <a:close/>
                </a:path>
              </a:pathLst>
            </a:custGeom>
            <a:blipFill>
              <a:blip r:embed="rId2">
                <a:alphaModFix amt="57000"/>
              </a:blip>
              <a:tile tx="0" ty="0" sx="100000" sy="10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5" name="TextBox 4">
            <a:extLst>
              <a:ext uri="{FF2B5EF4-FFF2-40B4-BE49-F238E27FC236}">
                <a16:creationId xmlns:a16="http://schemas.microsoft.com/office/drawing/2014/main" id="{873BB06A-3CA5-FD82-A1D0-AAD1526365F5}"/>
              </a:ext>
            </a:extLst>
          </p:cNvPr>
          <p:cNvSpPr txBox="1"/>
          <p:nvPr/>
        </p:nvSpPr>
        <p:spPr>
          <a:xfrm>
            <a:off x="210671" y="671998"/>
            <a:ext cx="5692774" cy="595817"/>
          </a:xfrm>
          <a:prstGeom prst="rect">
            <a:avLst/>
          </a:prstGeom>
        </p:spPr>
        <p:txBody>
          <a:bodyPr vert="horz" lIns="91440" tIns="45720" rIns="91440" bIns="45720" rtlCol="0">
            <a:normAutofit/>
          </a:bodyPr>
          <a:lstStyle/>
          <a:p>
            <a:pPr marR="0">
              <a:lnSpc>
                <a:spcPct val="90000"/>
              </a:lnSpc>
              <a:spcBef>
                <a:spcPts val="0"/>
              </a:spcBef>
              <a:spcAft>
                <a:spcPts val="800"/>
              </a:spcAft>
            </a:pPr>
            <a:r>
              <a:rPr lang="es-BO" sz="2800">
                <a:solidFill>
                  <a:schemeClr val="bg1">
                    <a:alpha val="80000"/>
                  </a:schemeClr>
                </a:solidFill>
                <a:effectLst/>
              </a:rPr>
              <a:t>Linea</a:t>
            </a:r>
            <a:r>
              <a:rPr lang="es-BO" sz="2800" dirty="0">
                <a:solidFill>
                  <a:schemeClr val="bg1">
                    <a:alpha val="80000"/>
                  </a:schemeClr>
                </a:solidFill>
                <a:effectLst/>
              </a:rPr>
              <a:t> de tiempo de la IA</a:t>
            </a:r>
          </a:p>
        </p:txBody>
      </p:sp>
      <p:pic>
        <p:nvPicPr>
          <p:cNvPr id="3" name="Picture 2">
            <a:extLst>
              <a:ext uri="{FF2B5EF4-FFF2-40B4-BE49-F238E27FC236}">
                <a16:creationId xmlns:a16="http://schemas.microsoft.com/office/drawing/2014/main" id="{9E8230A3-5C0C-F550-651B-EE04A95D0981}"/>
              </a:ext>
            </a:extLst>
          </p:cNvPr>
          <p:cNvPicPr>
            <a:picLocks noChangeAspect="1"/>
          </p:cNvPicPr>
          <p:nvPr/>
        </p:nvPicPr>
        <p:blipFill rotWithShape="1">
          <a:blip r:embed="rId3"/>
          <a:srcRect l="565" r="-1" b="-1"/>
          <a:stretch/>
        </p:blipFill>
        <p:spPr>
          <a:xfrm>
            <a:off x="-1" y="1404413"/>
            <a:ext cx="10333823" cy="4159105"/>
          </a:xfrm>
          <a:custGeom>
            <a:avLst/>
            <a:gdLst/>
            <a:ahLst/>
            <a:cxnLst/>
            <a:rect l="l" t="t" r="r" b="b"/>
            <a:pathLst>
              <a:path w="12192000" h="3984912">
                <a:moveTo>
                  <a:pt x="0" y="0"/>
                </a:moveTo>
                <a:lnTo>
                  <a:pt x="12192000" y="0"/>
                </a:lnTo>
                <a:lnTo>
                  <a:pt x="12192000" y="566059"/>
                </a:lnTo>
                <a:lnTo>
                  <a:pt x="12192000" y="794037"/>
                </a:lnTo>
                <a:lnTo>
                  <a:pt x="12192000" y="2336800"/>
                </a:lnTo>
                <a:lnTo>
                  <a:pt x="12192000" y="2631227"/>
                </a:lnTo>
                <a:lnTo>
                  <a:pt x="12192000" y="3908712"/>
                </a:lnTo>
                <a:lnTo>
                  <a:pt x="9439275" y="3984912"/>
                </a:lnTo>
                <a:lnTo>
                  <a:pt x="5572127" y="3737262"/>
                </a:lnTo>
                <a:lnTo>
                  <a:pt x="0" y="3908712"/>
                </a:lnTo>
                <a:lnTo>
                  <a:pt x="0" y="2631227"/>
                </a:lnTo>
                <a:lnTo>
                  <a:pt x="0" y="2336800"/>
                </a:lnTo>
                <a:lnTo>
                  <a:pt x="0" y="794037"/>
                </a:lnTo>
                <a:lnTo>
                  <a:pt x="0" y="566059"/>
                </a:lnTo>
                <a:close/>
              </a:path>
            </a:pathLst>
          </a:custGeom>
        </p:spPr>
      </p:pic>
      <p:sp>
        <p:nvSpPr>
          <p:cNvPr id="11" name="Rectangle 10">
            <a:extLst>
              <a:ext uri="{FF2B5EF4-FFF2-40B4-BE49-F238E27FC236}">
                <a16:creationId xmlns:a16="http://schemas.microsoft.com/office/drawing/2014/main" id="{B4A18DC8-F889-F641-A2A8-9C0AACF7085F}"/>
              </a:ext>
            </a:extLst>
          </p:cNvPr>
          <p:cNvSpPr/>
          <p:nvPr/>
        </p:nvSpPr>
        <p:spPr>
          <a:xfrm>
            <a:off x="10333822" y="1404414"/>
            <a:ext cx="1858178" cy="404917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BO"/>
          </a:p>
        </p:txBody>
      </p:sp>
      <p:sp>
        <p:nvSpPr>
          <p:cNvPr id="15" name="TextBox 14">
            <a:extLst>
              <a:ext uri="{FF2B5EF4-FFF2-40B4-BE49-F238E27FC236}">
                <a16:creationId xmlns:a16="http://schemas.microsoft.com/office/drawing/2014/main" id="{0DDDD7B7-EC23-0C8A-70EB-058773C02F4D}"/>
              </a:ext>
            </a:extLst>
          </p:cNvPr>
          <p:cNvSpPr txBox="1"/>
          <p:nvPr/>
        </p:nvSpPr>
        <p:spPr>
          <a:xfrm>
            <a:off x="10744200" y="3168912"/>
            <a:ext cx="1447800" cy="1754326"/>
          </a:xfrm>
          <a:prstGeom prst="rect">
            <a:avLst/>
          </a:prstGeom>
          <a:noFill/>
        </p:spPr>
        <p:txBody>
          <a:bodyPr wrap="square" rtlCol="0">
            <a:spAutoFit/>
          </a:bodyPr>
          <a:lstStyle/>
          <a:p>
            <a:pPr algn="ctr"/>
            <a:r>
              <a:rPr lang="es-BO" b="1" dirty="0"/>
              <a:t>2022</a:t>
            </a:r>
          </a:p>
          <a:p>
            <a:pPr algn="ctr"/>
            <a:r>
              <a:rPr lang="es-BO" dirty="0" err="1"/>
              <a:t>ChatGPT</a:t>
            </a:r>
            <a:r>
              <a:rPr lang="es-BO" dirty="0"/>
              <a:t> </a:t>
            </a:r>
          </a:p>
          <a:p>
            <a:pPr algn="ctr"/>
            <a:r>
              <a:rPr lang="es-BO" dirty="0"/>
              <a:t>Chat </a:t>
            </a:r>
          </a:p>
          <a:p>
            <a:pPr algn="ctr"/>
            <a:r>
              <a:rPr lang="es-BO" dirty="0"/>
              <a:t>Generative </a:t>
            </a:r>
          </a:p>
          <a:p>
            <a:pPr algn="ctr"/>
            <a:r>
              <a:rPr lang="es-BO" dirty="0"/>
              <a:t>Pre-</a:t>
            </a:r>
            <a:r>
              <a:rPr lang="es-BO" dirty="0" err="1"/>
              <a:t>Trained</a:t>
            </a:r>
            <a:r>
              <a:rPr lang="es-BO" dirty="0"/>
              <a:t> </a:t>
            </a:r>
            <a:r>
              <a:rPr lang="es-BO" dirty="0" err="1"/>
              <a:t>Transformer</a:t>
            </a:r>
            <a:endParaRPr lang="es-BO" dirty="0"/>
          </a:p>
        </p:txBody>
      </p:sp>
      <p:pic>
        <p:nvPicPr>
          <p:cNvPr id="16" name="Picture 15">
            <a:extLst>
              <a:ext uri="{FF2B5EF4-FFF2-40B4-BE49-F238E27FC236}">
                <a16:creationId xmlns:a16="http://schemas.microsoft.com/office/drawing/2014/main" id="{A919FDCE-09FF-2FE6-7D77-BA343E174B29}"/>
              </a:ext>
            </a:extLst>
          </p:cNvPr>
          <p:cNvPicPr>
            <a:picLocks noChangeAspect="1"/>
          </p:cNvPicPr>
          <p:nvPr/>
        </p:nvPicPr>
        <p:blipFill>
          <a:blip r:embed="rId4"/>
          <a:stretch>
            <a:fillRect/>
          </a:stretch>
        </p:blipFill>
        <p:spPr>
          <a:xfrm>
            <a:off x="9496424" y="2840231"/>
            <a:ext cx="2124075" cy="322069"/>
          </a:xfrm>
          <a:prstGeom prst="rect">
            <a:avLst/>
          </a:prstGeom>
        </p:spPr>
      </p:pic>
      <p:sp>
        <p:nvSpPr>
          <p:cNvPr id="18" name="TextBox 17">
            <a:extLst>
              <a:ext uri="{FF2B5EF4-FFF2-40B4-BE49-F238E27FC236}">
                <a16:creationId xmlns:a16="http://schemas.microsoft.com/office/drawing/2014/main" id="{E4A2581C-8418-FEE3-7AA1-A31034A8A563}"/>
              </a:ext>
            </a:extLst>
          </p:cNvPr>
          <p:cNvSpPr txBox="1"/>
          <p:nvPr/>
        </p:nvSpPr>
        <p:spPr>
          <a:xfrm>
            <a:off x="409575" y="5717870"/>
            <a:ext cx="6477000" cy="646331"/>
          </a:xfrm>
          <a:prstGeom prst="rect">
            <a:avLst/>
          </a:prstGeom>
          <a:noFill/>
        </p:spPr>
        <p:txBody>
          <a:bodyPr wrap="square">
            <a:spAutoFit/>
          </a:bodyPr>
          <a:lstStyle/>
          <a:p>
            <a:r>
              <a:rPr lang="en-US" b="0" i="0" dirty="0">
                <a:solidFill>
                  <a:srgbClr val="FFFF99"/>
                </a:solidFill>
                <a:effectLst/>
                <a:latin typeface="Arial" panose="020B0604020202020204" pitchFamily="34" charset="0"/>
              </a:rPr>
              <a:t>Kaynak, O. (2021). The golden age of Artificial Intelligence: Inaugural Editorial. </a:t>
            </a:r>
            <a:r>
              <a:rPr lang="en-US" b="0" i="1" dirty="0">
                <a:solidFill>
                  <a:srgbClr val="FFFF99"/>
                </a:solidFill>
                <a:effectLst/>
                <a:latin typeface="Arial" panose="020B0604020202020204" pitchFamily="34" charset="0"/>
              </a:rPr>
              <a:t>Discover Artificial Intelligence</a:t>
            </a:r>
            <a:r>
              <a:rPr lang="en-US" b="0" i="0" dirty="0">
                <a:solidFill>
                  <a:srgbClr val="FFFF99"/>
                </a:solidFill>
                <a:effectLst/>
                <a:latin typeface="Arial" panose="020B0604020202020204" pitchFamily="34" charset="0"/>
              </a:rPr>
              <a:t>, </a:t>
            </a:r>
            <a:r>
              <a:rPr lang="en-US" b="0" i="1" dirty="0">
                <a:solidFill>
                  <a:srgbClr val="FFFF99"/>
                </a:solidFill>
                <a:effectLst/>
                <a:latin typeface="Arial" panose="020B0604020202020204" pitchFamily="34" charset="0"/>
              </a:rPr>
              <a:t>1</a:t>
            </a:r>
            <a:r>
              <a:rPr lang="en-US" b="0" i="0" dirty="0">
                <a:solidFill>
                  <a:srgbClr val="FFFF99"/>
                </a:solidFill>
                <a:effectLst/>
                <a:latin typeface="Arial" panose="020B0604020202020204" pitchFamily="34" charset="0"/>
              </a:rPr>
              <a:t>, 1-7.</a:t>
            </a:r>
            <a:endParaRPr lang="es-BO" dirty="0">
              <a:solidFill>
                <a:srgbClr val="FFFF99"/>
              </a:solidFill>
            </a:endParaRPr>
          </a:p>
        </p:txBody>
      </p:sp>
      <p:sp>
        <p:nvSpPr>
          <p:cNvPr id="19" name="TextBox 18">
            <a:extLst>
              <a:ext uri="{FF2B5EF4-FFF2-40B4-BE49-F238E27FC236}">
                <a16:creationId xmlns:a16="http://schemas.microsoft.com/office/drawing/2014/main" id="{26AB4279-114F-ECC5-AB69-851E3F772405}"/>
              </a:ext>
            </a:extLst>
          </p:cNvPr>
          <p:cNvSpPr txBox="1"/>
          <p:nvPr/>
        </p:nvSpPr>
        <p:spPr>
          <a:xfrm>
            <a:off x="10837069" y="2083969"/>
            <a:ext cx="1262061" cy="646331"/>
          </a:xfrm>
          <a:prstGeom prst="rect">
            <a:avLst/>
          </a:prstGeom>
          <a:solidFill>
            <a:srgbClr val="92D050"/>
          </a:solidFill>
        </p:spPr>
        <p:txBody>
          <a:bodyPr wrap="square" rtlCol="0">
            <a:spAutoFit/>
          </a:bodyPr>
          <a:lstStyle/>
          <a:p>
            <a:pPr algn="ctr"/>
            <a:r>
              <a:rPr lang="es-BO" b="1" dirty="0"/>
              <a:t>Primavera de AI</a:t>
            </a:r>
            <a:endParaRPr lang="es-BO" dirty="0"/>
          </a:p>
        </p:txBody>
      </p:sp>
    </p:spTree>
    <p:extLst>
      <p:ext uri="{BB962C8B-B14F-4D97-AF65-F5344CB8AC3E}">
        <p14:creationId xmlns:p14="http://schemas.microsoft.com/office/powerpoint/2010/main" val="5041919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2">
            <a:extLst>
              <a:ext uri="{FF2B5EF4-FFF2-40B4-BE49-F238E27FC236}">
                <a16:creationId xmlns:a16="http://schemas.microsoft.com/office/drawing/2014/main" id="{F6F99902-EFE2-5C76-D2DF-8BD0A722670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4204" r="9090" b="13882"/>
          <a:stretch/>
        </p:blipFill>
        <p:spPr bwMode="auto">
          <a:xfrm>
            <a:off x="3522468" y="10"/>
            <a:ext cx="8669532" cy="685799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tx1"/>
              </a:gs>
              <a:gs pos="35000">
                <a:schemeClr val="tx1">
                  <a:alpha val="78000"/>
                </a:schemeClr>
              </a:gs>
              <a:gs pos="19000">
                <a:schemeClr val="tx1">
                  <a:alpha val="38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7" name="Rectangle 16">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9144"/>
          </a:xfrm>
          <a:prstGeom prst="rect">
            <a:avLst/>
          </a:prstGeom>
          <a:solidFill>
            <a:schemeClr val="tx1"/>
          </a:solid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1293EC91-64D4-9A3C-C296-798811B58667}"/>
              </a:ext>
            </a:extLst>
          </p:cNvPr>
          <p:cNvSpPr txBox="1"/>
          <p:nvPr/>
        </p:nvSpPr>
        <p:spPr>
          <a:xfrm>
            <a:off x="371093" y="2718054"/>
            <a:ext cx="4972087" cy="3660712"/>
          </a:xfrm>
          <a:prstGeom prst="rect">
            <a:avLst/>
          </a:prstGeom>
        </p:spPr>
        <p:txBody>
          <a:bodyPr vert="horz" lIns="91440" tIns="45720" rIns="91440" bIns="45720" rtlCol="0" anchor="t">
            <a:normAutofit lnSpcReduction="10000"/>
          </a:bodyPr>
          <a:lstStyle/>
          <a:p>
            <a:pPr>
              <a:lnSpc>
                <a:spcPct val="90000"/>
              </a:lnSpc>
              <a:spcAft>
                <a:spcPts val="600"/>
              </a:spcAft>
            </a:pPr>
            <a:r>
              <a:rPr lang="es-BO" sz="2400" dirty="0">
                <a:solidFill>
                  <a:schemeClr val="bg1"/>
                </a:solidFill>
              </a:rPr>
              <a:t>3 </a:t>
            </a:r>
            <a:r>
              <a:rPr lang="es-BO" sz="2400" dirty="0" err="1">
                <a:solidFill>
                  <a:schemeClr val="bg1"/>
                </a:solidFill>
              </a:rPr>
              <a:t>V’s</a:t>
            </a:r>
            <a:r>
              <a:rPr lang="es-BO" sz="2400" dirty="0">
                <a:solidFill>
                  <a:schemeClr val="bg1"/>
                </a:solidFill>
              </a:rPr>
              <a:t>:</a:t>
            </a:r>
          </a:p>
          <a:p>
            <a:pPr marL="342900" indent="-342900">
              <a:lnSpc>
                <a:spcPct val="90000"/>
              </a:lnSpc>
              <a:spcAft>
                <a:spcPts val="1200"/>
              </a:spcAft>
              <a:buFont typeface="+mj-lt"/>
              <a:buAutoNum type="arabicPeriod"/>
            </a:pPr>
            <a:r>
              <a:rPr lang="es-BO" dirty="0">
                <a:solidFill>
                  <a:schemeClr val="bg1"/>
                </a:solidFill>
              </a:rPr>
              <a:t>Volumen: Terabytes, </a:t>
            </a:r>
            <a:r>
              <a:rPr lang="es-BO" dirty="0" err="1">
                <a:solidFill>
                  <a:schemeClr val="bg1"/>
                </a:solidFill>
              </a:rPr>
              <a:t>petabytes</a:t>
            </a:r>
            <a:r>
              <a:rPr lang="es-BO" dirty="0">
                <a:solidFill>
                  <a:schemeClr val="bg1"/>
                </a:solidFill>
              </a:rPr>
              <a:t> o incluso exabytes que no pueden ser gestionados o procesados mediante sistemas convencionales (sensores, redes sociales, registros de transacciones)</a:t>
            </a:r>
          </a:p>
          <a:p>
            <a:pPr marL="342900" indent="-342900">
              <a:lnSpc>
                <a:spcPct val="90000"/>
              </a:lnSpc>
              <a:spcAft>
                <a:spcPts val="1200"/>
              </a:spcAft>
              <a:buFont typeface="+mj-lt"/>
              <a:buAutoNum type="arabicPeriod"/>
            </a:pPr>
            <a:r>
              <a:rPr lang="es-BO" dirty="0">
                <a:solidFill>
                  <a:schemeClr val="bg1"/>
                </a:solidFill>
              </a:rPr>
              <a:t>Velocidad: se genera a una velocidad increíblemente rápida, en tiempo real o en intervalos muy cortos. </a:t>
            </a:r>
          </a:p>
          <a:p>
            <a:pPr marL="342900" indent="-342900">
              <a:lnSpc>
                <a:spcPct val="90000"/>
              </a:lnSpc>
              <a:spcAft>
                <a:spcPts val="1200"/>
              </a:spcAft>
              <a:buFont typeface="+mj-lt"/>
              <a:buAutoNum type="arabicPeriod"/>
            </a:pPr>
            <a:r>
              <a:rPr lang="es-BO" dirty="0">
                <a:solidFill>
                  <a:schemeClr val="bg1"/>
                </a:solidFill>
              </a:rPr>
              <a:t>Variedad: Los datos masivos pueden presentar una amplia variedad de formatos y tipos, como texto, imágenes, audio, vídeo, datos geoespaciales, datos estructurados y no estructurados. </a:t>
            </a:r>
          </a:p>
        </p:txBody>
      </p:sp>
      <p:sp>
        <p:nvSpPr>
          <p:cNvPr id="9" name="Title 1">
            <a:extLst>
              <a:ext uri="{FF2B5EF4-FFF2-40B4-BE49-F238E27FC236}">
                <a16:creationId xmlns:a16="http://schemas.microsoft.com/office/drawing/2014/main" id="{1EEF3112-FF94-C878-78CB-9A6106CB37AA}"/>
              </a:ext>
            </a:extLst>
          </p:cNvPr>
          <p:cNvSpPr>
            <a:spLocks noGrp="1"/>
          </p:cNvSpPr>
          <p:nvPr>
            <p:ph type="title"/>
          </p:nvPr>
        </p:nvSpPr>
        <p:spPr>
          <a:xfrm>
            <a:off x="371094" y="1161288"/>
            <a:ext cx="3438144" cy="1124712"/>
          </a:xfrm>
        </p:spPr>
        <p:txBody>
          <a:bodyPr vert="horz" lIns="91440" tIns="45720" rIns="91440" bIns="45720" rtlCol="0" anchor="b">
            <a:normAutofit/>
          </a:bodyPr>
          <a:lstStyle/>
          <a:p>
            <a:r>
              <a:rPr lang="en-US" sz="2800" dirty="0" err="1">
                <a:solidFill>
                  <a:schemeClr val="bg1"/>
                </a:solidFill>
                <a:latin typeface="+mj-lt"/>
              </a:rPr>
              <a:t>Fundamentos</a:t>
            </a:r>
            <a:r>
              <a:rPr lang="en-US" sz="2800" dirty="0">
                <a:solidFill>
                  <a:schemeClr val="bg1"/>
                </a:solidFill>
                <a:latin typeface="+mj-lt"/>
              </a:rPr>
              <a:t> de la AI</a:t>
            </a:r>
          </a:p>
        </p:txBody>
      </p:sp>
      <p:sp>
        <p:nvSpPr>
          <p:cNvPr id="10" name="TextBox 9">
            <a:extLst>
              <a:ext uri="{FF2B5EF4-FFF2-40B4-BE49-F238E27FC236}">
                <a16:creationId xmlns:a16="http://schemas.microsoft.com/office/drawing/2014/main" id="{518A243B-4E32-144A-2EA5-FF1F5D5D8442}"/>
              </a:ext>
            </a:extLst>
          </p:cNvPr>
          <p:cNvSpPr txBox="1"/>
          <p:nvPr/>
        </p:nvSpPr>
        <p:spPr>
          <a:xfrm>
            <a:off x="402423" y="1056082"/>
            <a:ext cx="7555814" cy="653897"/>
          </a:xfrm>
          <a:prstGeom prst="rect">
            <a:avLst/>
          </a:prstGeom>
          <a:noFill/>
        </p:spPr>
        <p:txBody>
          <a:bodyPr wrap="square">
            <a:spAutoFit/>
          </a:bodyPr>
          <a:lstStyle/>
          <a:p>
            <a:pPr marL="0" marR="0">
              <a:lnSpc>
                <a:spcPct val="107000"/>
              </a:lnSpc>
              <a:spcBef>
                <a:spcPts val="0"/>
              </a:spcBef>
              <a:spcAft>
                <a:spcPts val="800"/>
              </a:spcAft>
            </a:pPr>
            <a:r>
              <a:rPr lang="es-BO" sz="3600" b="0" i="0" dirty="0">
                <a:solidFill>
                  <a:srgbClr val="C55A11"/>
                </a:solidFill>
                <a:effectLst/>
                <a:latin typeface="Merriweather" panose="00000500000000000000" pitchFamily="2" charset="0"/>
              </a:rPr>
              <a:t>Big data</a:t>
            </a:r>
            <a:endParaRPr lang="es-BO" sz="3600" kern="100" dirty="0">
              <a:solidFill>
                <a:srgbClr val="C55A11"/>
              </a:solidFill>
              <a:effectLst/>
              <a:latin typeface="Arial Nova" panose="020B050402020202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1067691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9B948C-308A-10FF-7FA9-AC07D534ADF0}"/>
              </a:ext>
            </a:extLst>
          </p:cNvPr>
          <p:cNvSpPr>
            <a:spLocks noGrp="1"/>
          </p:cNvSpPr>
          <p:nvPr>
            <p:ph type="title"/>
          </p:nvPr>
        </p:nvSpPr>
        <p:spPr/>
        <p:txBody>
          <a:bodyPr/>
          <a:lstStyle/>
          <a:p>
            <a:r>
              <a:rPr lang="es-BO" dirty="0"/>
              <a:t>Fundamentos de la AI</a:t>
            </a:r>
            <a:br>
              <a:rPr lang="es-BO" dirty="0"/>
            </a:br>
            <a:r>
              <a:rPr lang="es-BO" dirty="0"/>
              <a:t>¿Es la AI una moda pasajera?</a:t>
            </a:r>
          </a:p>
        </p:txBody>
      </p:sp>
      <p:sp>
        <p:nvSpPr>
          <p:cNvPr id="4" name="TextBox 3">
            <a:extLst>
              <a:ext uri="{FF2B5EF4-FFF2-40B4-BE49-F238E27FC236}">
                <a16:creationId xmlns:a16="http://schemas.microsoft.com/office/drawing/2014/main" id="{77559B03-82E3-F415-4E0D-D7BB8F1CE520}"/>
              </a:ext>
            </a:extLst>
          </p:cNvPr>
          <p:cNvSpPr txBox="1"/>
          <p:nvPr/>
        </p:nvSpPr>
        <p:spPr>
          <a:xfrm>
            <a:off x="838199" y="1927869"/>
            <a:ext cx="10150644" cy="3337773"/>
          </a:xfrm>
          <a:prstGeom prst="rect">
            <a:avLst/>
          </a:prstGeom>
          <a:noFill/>
        </p:spPr>
        <p:txBody>
          <a:bodyPr wrap="square">
            <a:spAutoFit/>
          </a:bodyPr>
          <a:lstStyle/>
          <a:p>
            <a:pPr marL="0" marR="0">
              <a:lnSpc>
                <a:spcPct val="107000"/>
              </a:lnSpc>
              <a:spcBef>
                <a:spcPts val="0"/>
              </a:spcBef>
              <a:spcAft>
                <a:spcPts val="800"/>
              </a:spcAft>
            </a:pPr>
            <a:r>
              <a:rPr lang="en-US" sz="3600" kern="100" dirty="0" err="1">
                <a:effectLst/>
                <a:latin typeface="Calibri" panose="020F0502020204030204" pitchFamily="34" charset="0"/>
                <a:ea typeface="Calibri" panose="020F0502020204030204" pitchFamily="34" charset="0"/>
                <a:cs typeface="Times New Roman" panose="02020603050405020304" pitchFamily="18" charset="0"/>
              </a:rPr>
              <a:t>Modas</a:t>
            </a:r>
            <a:r>
              <a:rPr lang="en-US" sz="36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3600" kern="100" dirty="0" err="1">
                <a:effectLst/>
                <a:latin typeface="Calibri" panose="020F0502020204030204" pitchFamily="34" charset="0"/>
                <a:ea typeface="Calibri" panose="020F0502020204030204" pitchFamily="34" charset="0"/>
                <a:cs typeface="Times New Roman" panose="02020603050405020304" pitchFamily="18" charset="0"/>
              </a:rPr>
              <a:t>pasajeras</a:t>
            </a:r>
            <a:r>
              <a:rPr lang="en-US" sz="3600" kern="100" dirty="0">
                <a:effectLst/>
                <a:latin typeface="Calibri" panose="020F0502020204030204" pitchFamily="34" charset="0"/>
                <a:ea typeface="Calibri" panose="020F0502020204030204" pitchFamily="34" charset="0"/>
                <a:cs typeface="Times New Roman" panose="02020603050405020304" pitchFamily="18" charset="0"/>
              </a:rPr>
              <a:t> (hype, buzzword) </a:t>
            </a:r>
            <a:r>
              <a:rPr lang="en-US" sz="3600" kern="100" dirty="0" err="1">
                <a:effectLst/>
                <a:latin typeface="Calibri" panose="020F0502020204030204" pitchFamily="34" charset="0"/>
                <a:ea typeface="Calibri" panose="020F0502020204030204" pitchFamily="34" charset="0"/>
                <a:cs typeface="Times New Roman" panose="02020603050405020304" pitchFamily="18" charset="0"/>
              </a:rPr>
              <a:t>como</a:t>
            </a:r>
            <a:r>
              <a:rPr lang="en-US" sz="36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3600" kern="100" dirty="0" err="1">
                <a:effectLst/>
                <a:latin typeface="Calibri" panose="020F0502020204030204" pitchFamily="34" charset="0"/>
                <a:ea typeface="Calibri" panose="020F0502020204030204" pitchFamily="34" charset="0"/>
                <a:cs typeface="Times New Roman" panose="02020603050405020304" pitchFamily="18" charset="0"/>
              </a:rPr>
              <a:t>el</a:t>
            </a:r>
            <a:r>
              <a:rPr lang="en-US" sz="36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3600" kern="100" dirty="0" err="1">
                <a:effectLst/>
                <a:latin typeface="Calibri" panose="020F0502020204030204" pitchFamily="34" charset="0"/>
                <a:ea typeface="Calibri" panose="020F0502020204030204" pitchFamily="34" charset="0"/>
                <a:cs typeface="Times New Roman" panose="02020603050405020304" pitchFamily="18" charset="0"/>
              </a:rPr>
              <a:t>metaverso</a:t>
            </a:r>
            <a:r>
              <a:rPr lang="en-US" sz="3600" kern="100" dirty="0">
                <a:effectLst/>
                <a:latin typeface="Calibri" panose="020F0502020204030204" pitchFamily="34" charset="0"/>
                <a:ea typeface="Calibri" panose="020F0502020204030204" pitchFamily="34" charset="0"/>
                <a:cs typeface="Times New Roman" panose="02020603050405020304" pitchFamily="18" charset="0"/>
              </a:rPr>
              <a:t>?</a:t>
            </a:r>
          </a:p>
          <a:p>
            <a:pPr marL="0" marR="0">
              <a:lnSpc>
                <a:spcPct val="107000"/>
              </a:lnSpc>
              <a:spcBef>
                <a:spcPts val="0"/>
              </a:spcBef>
              <a:spcAft>
                <a:spcPts val="800"/>
              </a:spcAft>
            </a:pPr>
            <a:r>
              <a:rPr lang="en-US" sz="3600" kern="100" dirty="0">
                <a:latin typeface="Calibri" panose="020F0502020204030204" pitchFamily="34" charset="0"/>
                <a:ea typeface="Calibri" panose="020F0502020204030204" pitchFamily="34" charset="0"/>
                <a:cs typeface="Times New Roman" panose="02020603050405020304" pitchFamily="18" charset="0"/>
              </a:rPr>
              <a:t>Google trend del </a:t>
            </a:r>
            <a:r>
              <a:rPr lang="en-US" sz="3600" kern="100" dirty="0" err="1">
                <a:solidFill>
                  <a:srgbClr val="FF0000"/>
                </a:solidFill>
                <a:latin typeface="Calibri" panose="020F0502020204030204" pitchFamily="34" charset="0"/>
                <a:ea typeface="Calibri" panose="020F0502020204030204" pitchFamily="34" charset="0"/>
                <a:cs typeface="Times New Roman" panose="02020603050405020304" pitchFamily="18" charset="0"/>
              </a:rPr>
              <a:t>metaverso</a:t>
            </a:r>
            <a:r>
              <a:rPr lang="en-US" sz="3600" kern="100" dirty="0">
                <a:latin typeface="Calibri" panose="020F0502020204030204" pitchFamily="34" charset="0"/>
                <a:ea typeface="Calibri" panose="020F0502020204030204" pitchFamily="34" charset="0"/>
                <a:cs typeface="Times New Roman" panose="02020603050405020304" pitchFamily="18" charset="0"/>
              </a:rPr>
              <a:t> (metaverse):</a:t>
            </a:r>
            <a:endParaRPr lang="en-US" sz="36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endParaRPr lang="es-BO" sz="36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endParaRPr lang="en-US" sz="3600"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6" name="Picture 5">
            <a:extLst>
              <a:ext uri="{FF2B5EF4-FFF2-40B4-BE49-F238E27FC236}">
                <a16:creationId xmlns:a16="http://schemas.microsoft.com/office/drawing/2014/main" id="{FDAB3A8E-CFE7-43D1-481D-17A485A8B460}"/>
              </a:ext>
            </a:extLst>
          </p:cNvPr>
          <p:cNvPicPr>
            <a:picLocks noChangeAspect="1"/>
          </p:cNvPicPr>
          <p:nvPr/>
        </p:nvPicPr>
        <p:blipFill>
          <a:blip r:embed="rId2"/>
          <a:stretch>
            <a:fillRect/>
          </a:stretch>
        </p:blipFill>
        <p:spPr>
          <a:xfrm>
            <a:off x="1093797" y="4233221"/>
            <a:ext cx="10004405" cy="2064842"/>
          </a:xfrm>
          <a:prstGeom prst="rect">
            <a:avLst/>
          </a:prstGeom>
        </p:spPr>
      </p:pic>
    </p:spTree>
    <p:extLst>
      <p:ext uri="{BB962C8B-B14F-4D97-AF65-F5344CB8AC3E}">
        <p14:creationId xmlns:p14="http://schemas.microsoft.com/office/powerpoint/2010/main" val="30556445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9B948C-308A-10FF-7FA9-AC07D534ADF0}"/>
              </a:ext>
            </a:extLst>
          </p:cNvPr>
          <p:cNvSpPr>
            <a:spLocks noGrp="1"/>
          </p:cNvSpPr>
          <p:nvPr>
            <p:ph type="title"/>
          </p:nvPr>
        </p:nvSpPr>
        <p:spPr/>
        <p:txBody>
          <a:bodyPr/>
          <a:lstStyle/>
          <a:p>
            <a:r>
              <a:rPr lang="es-BO" dirty="0"/>
              <a:t>Fundamentos de la AI</a:t>
            </a:r>
            <a:br>
              <a:rPr lang="es-BO" dirty="0"/>
            </a:br>
            <a:r>
              <a:rPr lang="es-BO" dirty="0"/>
              <a:t>¿Es la AI una moda pasajera?</a:t>
            </a:r>
          </a:p>
        </p:txBody>
      </p:sp>
      <p:pic>
        <p:nvPicPr>
          <p:cNvPr id="5" name="Picture 4">
            <a:extLst>
              <a:ext uri="{FF2B5EF4-FFF2-40B4-BE49-F238E27FC236}">
                <a16:creationId xmlns:a16="http://schemas.microsoft.com/office/drawing/2014/main" id="{563E3E5E-6CE6-BDB4-CD57-2ED142D02F30}"/>
              </a:ext>
            </a:extLst>
          </p:cNvPr>
          <p:cNvPicPr>
            <a:picLocks noChangeAspect="1"/>
          </p:cNvPicPr>
          <p:nvPr/>
        </p:nvPicPr>
        <p:blipFill>
          <a:blip r:embed="rId2"/>
          <a:stretch>
            <a:fillRect/>
          </a:stretch>
        </p:blipFill>
        <p:spPr>
          <a:xfrm>
            <a:off x="160422" y="2070526"/>
            <a:ext cx="5181606" cy="2953861"/>
          </a:xfrm>
          <a:prstGeom prst="rect">
            <a:avLst/>
          </a:prstGeom>
        </p:spPr>
      </p:pic>
      <p:pic>
        <p:nvPicPr>
          <p:cNvPr id="12" name="Picture 11">
            <a:extLst>
              <a:ext uri="{FF2B5EF4-FFF2-40B4-BE49-F238E27FC236}">
                <a16:creationId xmlns:a16="http://schemas.microsoft.com/office/drawing/2014/main" id="{63059FD2-EA72-E8F9-DD41-47D8214529C4}"/>
              </a:ext>
            </a:extLst>
          </p:cNvPr>
          <p:cNvPicPr>
            <a:picLocks noChangeAspect="1"/>
          </p:cNvPicPr>
          <p:nvPr/>
        </p:nvPicPr>
        <p:blipFill>
          <a:blip r:embed="rId3"/>
          <a:stretch>
            <a:fillRect/>
          </a:stretch>
        </p:blipFill>
        <p:spPr>
          <a:xfrm>
            <a:off x="5382377" y="1592614"/>
            <a:ext cx="6649201" cy="4538680"/>
          </a:xfrm>
          <a:prstGeom prst="rect">
            <a:avLst/>
          </a:prstGeom>
        </p:spPr>
      </p:pic>
      <p:sp>
        <p:nvSpPr>
          <p:cNvPr id="13" name="TextBox 12">
            <a:extLst>
              <a:ext uri="{FF2B5EF4-FFF2-40B4-BE49-F238E27FC236}">
                <a16:creationId xmlns:a16="http://schemas.microsoft.com/office/drawing/2014/main" id="{360E49EA-1530-E847-0A0B-CD0967E73A24}"/>
              </a:ext>
            </a:extLst>
          </p:cNvPr>
          <p:cNvSpPr txBox="1"/>
          <p:nvPr/>
        </p:nvSpPr>
        <p:spPr>
          <a:xfrm>
            <a:off x="284447" y="5375350"/>
            <a:ext cx="5057581" cy="923330"/>
          </a:xfrm>
          <a:prstGeom prst="rect">
            <a:avLst/>
          </a:prstGeom>
          <a:noFill/>
        </p:spPr>
        <p:txBody>
          <a:bodyPr wrap="square">
            <a:spAutoFit/>
          </a:bodyPr>
          <a:lstStyle/>
          <a:p>
            <a:r>
              <a:rPr lang="en-US" b="0" i="0" dirty="0">
                <a:effectLst/>
                <a:latin typeface="Arial" panose="020B0604020202020204" pitchFamily="34" charset="0"/>
              </a:rPr>
              <a:t>Kaynak, O. (2021). The golden age of Artificial Intelligence: Inaugural Editorial. </a:t>
            </a:r>
            <a:r>
              <a:rPr lang="en-US" b="0" i="1" dirty="0">
                <a:effectLst/>
                <a:latin typeface="Arial" panose="020B0604020202020204" pitchFamily="34" charset="0"/>
              </a:rPr>
              <a:t>Discover Artificial Intelligence</a:t>
            </a:r>
            <a:r>
              <a:rPr lang="en-US" b="0" i="0" dirty="0">
                <a:effectLst/>
                <a:latin typeface="Arial" panose="020B0604020202020204" pitchFamily="34" charset="0"/>
              </a:rPr>
              <a:t>, </a:t>
            </a:r>
            <a:r>
              <a:rPr lang="en-US" b="0" i="1" dirty="0">
                <a:effectLst/>
                <a:latin typeface="Arial" panose="020B0604020202020204" pitchFamily="34" charset="0"/>
              </a:rPr>
              <a:t>1</a:t>
            </a:r>
            <a:r>
              <a:rPr lang="en-US" b="0" i="0" dirty="0">
                <a:effectLst/>
                <a:latin typeface="Arial" panose="020B0604020202020204" pitchFamily="34" charset="0"/>
              </a:rPr>
              <a:t>, 1-7.</a:t>
            </a:r>
            <a:endParaRPr lang="es-BO" dirty="0"/>
          </a:p>
        </p:txBody>
      </p:sp>
    </p:spTree>
    <p:extLst>
      <p:ext uri="{BB962C8B-B14F-4D97-AF65-F5344CB8AC3E}">
        <p14:creationId xmlns:p14="http://schemas.microsoft.com/office/powerpoint/2010/main" val="24062048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13D0D2-28E5-2058-2140-4D215848BC59}"/>
              </a:ext>
            </a:extLst>
          </p:cNvPr>
          <p:cNvSpPr>
            <a:spLocks noGrp="1"/>
          </p:cNvSpPr>
          <p:nvPr>
            <p:ph type="title"/>
          </p:nvPr>
        </p:nvSpPr>
        <p:spPr>
          <a:xfrm>
            <a:off x="593104" y="0"/>
            <a:ext cx="5359458" cy="1325563"/>
          </a:xfrm>
        </p:spPr>
        <p:txBody>
          <a:bodyPr>
            <a:normAutofit/>
          </a:bodyPr>
          <a:lstStyle/>
          <a:p>
            <a:r>
              <a:rPr lang="es-BO" dirty="0"/>
              <a:t>Fundamentos de la AI</a:t>
            </a:r>
            <a:endParaRPr lang="en-US" dirty="0"/>
          </a:p>
        </p:txBody>
      </p:sp>
      <p:pic>
        <p:nvPicPr>
          <p:cNvPr id="2050" name="Picture 2" descr="Fig. 12">
            <a:extLst>
              <a:ext uri="{FF2B5EF4-FFF2-40B4-BE49-F238E27FC236}">
                <a16:creationId xmlns:a16="http://schemas.microsoft.com/office/drawing/2014/main" id="{C1823C48-F13A-2196-E1FB-1441414F3D0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03244" y="1395663"/>
            <a:ext cx="6912954" cy="519282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48F6029-35CB-E55E-EA31-7F47FF2C3E09}"/>
              </a:ext>
            </a:extLst>
          </p:cNvPr>
          <p:cNvSpPr txBox="1"/>
          <p:nvPr/>
        </p:nvSpPr>
        <p:spPr>
          <a:xfrm>
            <a:off x="795234" y="1325563"/>
            <a:ext cx="2881616" cy="4787273"/>
          </a:xfrm>
          <a:prstGeom prst="rect">
            <a:avLst/>
          </a:prstGeom>
          <a:noFill/>
        </p:spPr>
        <p:txBody>
          <a:bodyPr wrap="square">
            <a:spAutoFit/>
          </a:bodyPr>
          <a:lstStyle/>
          <a:p>
            <a:pPr marL="0" marR="0">
              <a:lnSpc>
                <a:spcPct val="107000"/>
              </a:lnSpc>
              <a:spcBef>
                <a:spcPts val="0"/>
              </a:spcBef>
              <a:spcAft>
                <a:spcPts val="800"/>
              </a:spcAft>
            </a:pPr>
            <a:r>
              <a:rPr lang="en-US" sz="2000" b="0" i="0" dirty="0">
                <a:solidFill>
                  <a:srgbClr val="222222"/>
                </a:solidFill>
                <a:effectLst/>
                <a:latin typeface="Merriweather" panose="00000500000000000000" pitchFamily="2" charset="0"/>
              </a:rPr>
              <a:t>“human-created machines can do more than just labor-intensive work; they can develop human-like intelligence…”</a:t>
            </a:r>
          </a:p>
          <a:p>
            <a:pPr marL="0" marR="0">
              <a:lnSpc>
                <a:spcPct val="107000"/>
              </a:lnSpc>
              <a:spcBef>
                <a:spcPts val="0"/>
              </a:spcBef>
              <a:spcAft>
                <a:spcPts val="800"/>
              </a:spcAft>
            </a:pPr>
            <a:r>
              <a:rPr lang="en-US" sz="1600" b="0" i="0" dirty="0">
                <a:solidFill>
                  <a:srgbClr val="222222"/>
                </a:solidFill>
                <a:effectLst/>
                <a:latin typeface="Arial" panose="020B0604020202020204" pitchFamily="34" charset="0"/>
              </a:rPr>
              <a:t>Jiang, Y., Li, X., Luo, H., Yin, S., &amp; Kaynak, O. (2022). Quo </a:t>
            </a:r>
            <a:r>
              <a:rPr lang="en-US" sz="1600" b="0" i="0" dirty="0" err="1">
                <a:solidFill>
                  <a:srgbClr val="222222"/>
                </a:solidFill>
                <a:effectLst/>
                <a:latin typeface="Arial" panose="020B0604020202020204" pitchFamily="34" charset="0"/>
              </a:rPr>
              <a:t>vadis</a:t>
            </a:r>
            <a:r>
              <a:rPr lang="en-US" sz="1600" b="0" i="0" dirty="0">
                <a:solidFill>
                  <a:srgbClr val="222222"/>
                </a:solidFill>
                <a:effectLst/>
                <a:latin typeface="Arial" panose="020B0604020202020204" pitchFamily="34" charset="0"/>
              </a:rPr>
              <a:t> artificial intelligence? </a:t>
            </a:r>
            <a:r>
              <a:rPr lang="en-US" sz="1600" b="0" i="1" dirty="0">
                <a:solidFill>
                  <a:srgbClr val="222222"/>
                </a:solidFill>
                <a:effectLst/>
                <a:latin typeface="Arial" panose="020B0604020202020204" pitchFamily="34" charset="0"/>
              </a:rPr>
              <a:t>Discover Artificial Intelligence</a:t>
            </a:r>
            <a:r>
              <a:rPr lang="en-US" sz="1600" b="0" i="0" dirty="0">
                <a:solidFill>
                  <a:srgbClr val="222222"/>
                </a:solidFill>
                <a:effectLst/>
                <a:latin typeface="Arial" panose="020B0604020202020204" pitchFamily="34" charset="0"/>
              </a:rPr>
              <a:t>, </a:t>
            </a:r>
            <a:r>
              <a:rPr lang="en-US" sz="1600" b="0" i="1" dirty="0">
                <a:solidFill>
                  <a:srgbClr val="222222"/>
                </a:solidFill>
                <a:effectLst/>
                <a:latin typeface="Arial" panose="020B0604020202020204" pitchFamily="34" charset="0"/>
              </a:rPr>
              <a:t>2</a:t>
            </a:r>
            <a:r>
              <a:rPr lang="en-US" sz="1600" b="0" i="0" dirty="0">
                <a:solidFill>
                  <a:srgbClr val="222222"/>
                </a:solidFill>
                <a:effectLst/>
                <a:latin typeface="Arial" panose="020B0604020202020204" pitchFamily="34" charset="0"/>
              </a:rPr>
              <a:t>(1), 4.</a:t>
            </a:r>
            <a:endParaRPr lang="en-US" sz="1600" b="0" i="0" dirty="0">
              <a:solidFill>
                <a:srgbClr val="222222"/>
              </a:solidFill>
              <a:effectLst/>
              <a:latin typeface="Merriweather" panose="00000500000000000000" pitchFamily="2" charset="0"/>
            </a:endParaRPr>
          </a:p>
          <a:p>
            <a:pPr marL="0" marR="0">
              <a:lnSpc>
                <a:spcPct val="107000"/>
              </a:lnSpc>
              <a:spcBef>
                <a:spcPts val="0"/>
              </a:spcBef>
              <a:spcAft>
                <a:spcPts val="800"/>
              </a:spcAft>
            </a:pPr>
            <a:r>
              <a:rPr lang="es-ES" sz="1600" kern="100" dirty="0">
                <a:effectLst/>
                <a:latin typeface="Arial Nova" panose="020B0504020202020204" pitchFamily="34" charset="0"/>
                <a:ea typeface="Calibri" panose="020F0502020204030204" pitchFamily="34" charset="0"/>
                <a:cs typeface="Times New Roman" panose="02020603050405020304" pitchFamily="18" charset="0"/>
              </a:rPr>
              <a:t>https://link.springer.com/article/10.1007/s44163-022-00022-8</a:t>
            </a:r>
          </a:p>
        </p:txBody>
      </p:sp>
    </p:spTree>
    <p:extLst>
      <p:ext uri="{BB962C8B-B14F-4D97-AF65-F5344CB8AC3E}">
        <p14:creationId xmlns:p14="http://schemas.microsoft.com/office/powerpoint/2010/main" val="35712146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7BC5BD-2159-9D97-7CDC-2174DBCF196B}"/>
              </a:ext>
            </a:extLst>
          </p:cNvPr>
          <p:cNvSpPr>
            <a:spLocks noGrp="1"/>
          </p:cNvSpPr>
          <p:nvPr>
            <p:ph type="title"/>
          </p:nvPr>
        </p:nvSpPr>
        <p:spPr/>
        <p:txBody>
          <a:bodyPr/>
          <a:lstStyle/>
          <a:p>
            <a:r>
              <a:rPr lang="en-US" dirty="0" err="1"/>
              <a:t>Contenido</a:t>
            </a:r>
            <a:endParaRPr lang="en-US" dirty="0"/>
          </a:p>
        </p:txBody>
      </p:sp>
      <p:sp>
        <p:nvSpPr>
          <p:cNvPr id="3" name="Content Placeholder 2">
            <a:extLst>
              <a:ext uri="{FF2B5EF4-FFF2-40B4-BE49-F238E27FC236}">
                <a16:creationId xmlns:a16="http://schemas.microsoft.com/office/drawing/2014/main" id="{2B341742-0F00-9B16-0B06-A64294A7750C}"/>
              </a:ext>
            </a:extLst>
          </p:cNvPr>
          <p:cNvSpPr>
            <a:spLocks noGrp="1"/>
          </p:cNvSpPr>
          <p:nvPr>
            <p:ph idx="1"/>
          </p:nvPr>
        </p:nvSpPr>
        <p:spPr>
          <a:xfrm>
            <a:off x="838200" y="1436915"/>
            <a:ext cx="10672482" cy="5055960"/>
          </a:xfrm>
        </p:spPr>
        <p:txBody>
          <a:bodyPr>
            <a:normAutofit fontScale="62500" lnSpcReduction="20000"/>
          </a:bodyPr>
          <a:lstStyle/>
          <a:p>
            <a:pPr marL="0" indent="0">
              <a:lnSpc>
                <a:spcPct val="120000"/>
              </a:lnSpc>
              <a:spcAft>
                <a:spcPts val="1200"/>
              </a:spcAft>
              <a:buNone/>
            </a:pPr>
            <a:r>
              <a:rPr lang="es-BO" sz="3600" b="0" i="0" dirty="0">
                <a:solidFill>
                  <a:srgbClr val="000000"/>
                </a:solidFill>
                <a:effectLst/>
                <a:ea typeface="Calibri" panose="020F0502020204030204" pitchFamily="34" charset="0"/>
                <a:cs typeface="Times New Roman" panose="02020603050405020304" pitchFamily="18" charset="0"/>
              </a:rPr>
              <a:t>1. Fundamentos de la inteligencia artificial (AI)</a:t>
            </a:r>
            <a:br>
              <a:rPr lang="es-BO" sz="3600" dirty="0">
                <a:solidFill>
                  <a:srgbClr val="000000"/>
                </a:solidFill>
                <a:effectLst/>
                <a:ea typeface="Calibri" panose="020F0502020204030204" pitchFamily="34" charset="0"/>
                <a:cs typeface="Times New Roman" panose="02020603050405020304" pitchFamily="18" charset="0"/>
              </a:rPr>
            </a:br>
            <a:r>
              <a:rPr lang="es-BO" sz="3600" b="0" i="0" dirty="0">
                <a:solidFill>
                  <a:srgbClr val="000000"/>
                </a:solidFill>
                <a:effectLst/>
                <a:ea typeface="Calibri" panose="020F0502020204030204" pitchFamily="34" charset="0"/>
                <a:cs typeface="Times New Roman" panose="02020603050405020304" pitchFamily="18" charset="0"/>
              </a:rPr>
              <a:t>2. Herramientas y lenguajes de programación utilizados en la IA</a:t>
            </a:r>
            <a:br>
              <a:rPr lang="es-BO" sz="3600" dirty="0">
                <a:solidFill>
                  <a:srgbClr val="000000"/>
                </a:solidFill>
                <a:effectLst/>
                <a:ea typeface="Calibri" panose="020F0502020204030204" pitchFamily="34" charset="0"/>
                <a:cs typeface="Times New Roman" panose="02020603050405020304" pitchFamily="18" charset="0"/>
              </a:rPr>
            </a:br>
            <a:r>
              <a:rPr lang="es-BO" sz="3600" b="0" i="0" dirty="0">
                <a:solidFill>
                  <a:srgbClr val="000000"/>
                </a:solidFill>
                <a:effectLst/>
                <a:ea typeface="Calibri" panose="020F0502020204030204" pitchFamily="34" charset="0"/>
                <a:cs typeface="Times New Roman" panose="02020603050405020304" pitchFamily="18" charset="0"/>
              </a:rPr>
              <a:t>3. Big Data e infraestructura de estimación e implementación de algoritmos de AI</a:t>
            </a:r>
            <a:br>
              <a:rPr lang="es-BO" sz="3600" dirty="0">
                <a:solidFill>
                  <a:srgbClr val="000000"/>
                </a:solidFill>
                <a:effectLst/>
                <a:ea typeface="Calibri" panose="020F0502020204030204" pitchFamily="34" charset="0"/>
                <a:cs typeface="Times New Roman" panose="02020603050405020304" pitchFamily="18" charset="0"/>
              </a:rPr>
            </a:br>
            <a:r>
              <a:rPr lang="es-BO" sz="3600" b="0" i="0" dirty="0">
                <a:solidFill>
                  <a:srgbClr val="000000"/>
                </a:solidFill>
                <a:effectLst/>
                <a:ea typeface="Calibri" panose="020F0502020204030204" pitchFamily="34" charset="0"/>
                <a:cs typeface="Times New Roman" panose="02020603050405020304" pitchFamily="18" charset="0"/>
              </a:rPr>
              <a:t>4. Algoritmos generativos</a:t>
            </a:r>
            <a:br>
              <a:rPr lang="es-BO" sz="3600" dirty="0">
                <a:solidFill>
                  <a:srgbClr val="000000"/>
                </a:solidFill>
                <a:effectLst/>
                <a:ea typeface="Calibri" panose="020F0502020204030204" pitchFamily="34" charset="0"/>
                <a:cs typeface="Times New Roman" panose="02020603050405020304" pitchFamily="18" charset="0"/>
              </a:rPr>
            </a:br>
            <a:r>
              <a:rPr lang="es-BO" sz="3600" b="0" i="0" dirty="0">
                <a:solidFill>
                  <a:srgbClr val="000000"/>
                </a:solidFill>
                <a:effectLst/>
                <a:ea typeface="Calibri" panose="020F0502020204030204" pitchFamily="34" charset="0"/>
                <a:cs typeface="Times New Roman" panose="02020603050405020304" pitchFamily="18" charset="0"/>
              </a:rPr>
              <a:t>― </a:t>
            </a:r>
            <a:r>
              <a:rPr lang="es-BO" sz="3600" b="0" i="0" dirty="0" err="1">
                <a:solidFill>
                  <a:srgbClr val="000000"/>
                </a:solidFill>
                <a:effectLst/>
                <a:ea typeface="Calibri" panose="020F0502020204030204" pitchFamily="34" charset="0"/>
                <a:cs typeface="Times New Roman" panose="02020603050405020304" pitchFamily="18" charset="0"/>
              </a:rPr>
              <a:t>Midjourney</a:t>
            </a:r>
            <a:r>
              <a:rPr lang="es-BO" sz="3600" b="0" i="0" dirty="0">
                <a:solidFill>
                  <a:srgbClr val="000000"/>
                </a:solidFill>
                <a:effectLst/>
                <a:ea typeface="Calibri" panose="020F0502020204030204" pitchFamily="34" charset="0"/>
                <a:cs typeface="Times New Roman" panose="02020603050405020304" pitchFamily="18" charset="0"/>
              </a:rPr>
              <a:t>, DALL-E</a:t>
            </a:r>
            <a:br>
              <a:rPr lang="es-BO" sz="3600" dirty="0">
                <a:solidFill>
                  <a:srgbClr val="000000"/>
                </a:solidFill>
                <a:effectLst/>
                <a:ea typeface="Calibri" panose="020F0502020204030204" pitchFamily="34" charset="0"/>
                <a:cs typeface="Times New Roman" panose="02020603050405020304" pitchFamily="18" charset="0"/>
              </a:rPr>
            </a:br>
            <a:r>
              <a:rPr lang="es-BO" sz="3600" b="0" i="0" dirty="0">
                <a:solidFill>
                  <a:srgbClr val="000000"/>
                </a:solidFill>
                <a:effectLst/>
                <a:ea typeface="Calibri" panose="020F0502020204030204" pitchFamily="34" charset="0"/>
                <a:cs typeface="Times New Roman" panose="02020603050405020304" pitchFamily="18" charset="0"/>
              </a:rPr>
              <a:t>― </a:t>
            </a:r>
            <a:r>
              <a:rPr lang="es-BO" sz="3600" b="0" i="0" dirty="0" err="1">
                <a:solidFill>
                  <a:srgbClr val="000000"/>
                </a:solidFill>
                <a:effectLst/>
                <a:ea typeface="Calibri" panose="020F0502020204030204" pitchFamily="34" charset="0"/>
                <a:cs typeface="Times New Roman" panose="02020603050405020304" pitchFamily="18" charset="0"/>
              </a:rPr>
              <a:t>ChatGPT</a:t>
            </a:r>
            <a:br>
              <a:rPr lang="es-BO" sz="3600" dirty="0">
                <a:solidFill>
                  <a:srgbClr val="000000"/>
                </a:solidFill>
                <a:effectLst/>
                <a:ea typeface="Calibri" panose="020F0502020204030204" pitchFamily="34" charset="0"/>
                <a:cs typeface="Times New Roman" panose="02020603050405020304" pitchFamily="18" charset="0"/>
              </a:rPr>
            </a:br>
            <a:r>
              <a:rPr lang="es-BO" sz="3600" b="0" i="0" dirty="0">
                <a:solidFill>
                  <a:srgbClr val="000000"/>
                </a:solidFill>
                <a:effectLst/>
                <a:ea typeface="Calibri" panose="020F0502020204030204" pitchFamily="34" charset="0"/>
                <a:cs typeface="Times New Roman" panose="02020603050405020304" pitchFamily="18" charset="0"/>
              </a:rPr>
              <a:t>5. Aprendizaje automático (machine </a:t>
            </a:r>
            <a:r>
              <a:rPr lang="es-BO" sz="3600" b="0" i="0" dirty="0" err="1">
                <a:solidFill>
                  <a:srgbClr val="000000"/>
                </a:solidFill>
                <a:effectLst/>
                <a:ea typeface="Calibri" panose="020F0502020204030204" pitchFamily="34" charset="0"/>
                <a:cs typeface="Times New Roman" panose="02020603050405020304" pitchFamily="18" charset="0"/>
              </a:rPr>
              <a:t>learning</a:t>
            </a:r>
            <a:r>
              <a:rPr lang="es-BO" sz="3600" dirty="0">
                <a:solidFill>
                  <a:srgbClr val="000000"/>
                </a:solidFill>
                <a:ea typeface="Calibri" panose="020F0502020204030204" pitchFamily="34" charset="0"/>
                <a:cs typeface="Times New Roman" panose="02020603050405020304" pitchFamily="18" charset="0"/>
              </a:rPr>
              <a:t>, ML</a:t>
            </a:r>
            <a:r>
              <a:rPr lang="es-BO" sz="3600" b="0" i="0" dirty="0">
                <a:solidFill>
                  <a:srgbClr val="000000"/>
                </a:solidFill>
                <a:effectLst/>
                <a:ea typeface="Calibri" panose="020F0502020204030204" pitchFamily="34" charset="0"/>
                <a:cs typeface="Times New Roman" panose="02020603050405020304" pitchFamily="18" charset="0"/>
              </a:rPr>
              <a:t>)</a:t>
            </a:r>
            <a:br>
              <a:rPr lang="es-BO" sz="3600" dirty="0">
                <a:solidFill>
                  <a:srgbClr val="000000"/>
                </a:solidFill>
                <a:effectLst/>
                <a:ea typeface="Calibri" panose="020F0502020204030204" pitchFamily="34" charset="0"/>
                <a:cs typeface="Times New Roman" panose="02020603050405020304" pitchFamily="18" charset="0"/>
              </a:rPr>
            </a:br>
            <a:r>
              <a:rPr lang="es-BO" sz="3600" b="0" i="0" dirty="0">
                <a:solidFill>
                  <a:srgbClr val="000000"/>
                </a:solidFill>
                <a:effectLst/>
                <a:ea typeface="Calibri" panose="020F0502020204030204" pitchFamily="34" charset="0"/>
                <a:cs typeface="Times New Roman" panose="02020603050405020304" pitchFamily="18" charset="0"/>
              </a:rPr>
              <a:t>― Aprendizaje supervisado</a:t>
            </a:r>
            <a:br>
              <a:rPr lang="es-BO" sz="3600" dirty="0">
                <a:solidFill>
                  <a:srgbClr val="000000"/>
                </a:solidFill>
                <a:effectLst/>
                <a:ea typeface="Calibri" panose="020F0502020204030204" pitchFamily="34" charset="0"/>
                <a:cs typeface="Times New Roman" panose="02020603050405020304" pitchFamily="18" charset="0"/>
              </a:rPr>
            </a:br>
            <a:r>
              <a:rPr lang="es-BO" sz="3600" b="0" i="0" dirty="0">
                <a:solidFill>
                  <a:srgbClr val="000000"/>
                </a:solidFill>
                <a:effectLst/>
                <a:ea typeface="Calibri" panose="020F0502020204030204" pitchFamily="34" charset="0"/>
                <a:cs typeface="Times New Roman" panose="02020603050405020304" pitchFamily="18" charset="0"/>
              </a:rPr>
              <a:t>― Aprendizaje no supervisado</a:t>
            </a:r>
            <a:br>
              <a:rPr lang="es-BO" sz="3600" dirty="0">
                <a:solidFill>
                  <a:srgbClr val="000000"/>
                </a:solidFill>
                <a:effectLst/>
                <a:ea typeface="Calibri" panose="020F0502020204030204" pitchFamily="34" charset="0"/>
                <a:cs typeface="Times New Roman" panose="02020603050405020304" pitchFamily="18" charset="0"/>
              </a:rPr>
            </a:br>
            <a:r>
              <a:rPr lang="es-BO" sz="3600" b="0" i="0" dirty="0">
                <a:solidFill>
                  <a:srgbClr val="000000"/>
                </a:solidFill>
                <a:effectLst/>
                <a:ea typeface="Calibri" panose="020F0502020204030204" pitchFamily="34" charset="0"/>
                <a:cs typeface="Times New Roman" panose="02020603050405020304" pitchFamily="18" charset="0"/>
              </a:rPr>
              <a:t>― Algoritmos de ML más comunes</a:t>
            </a:r>
            <a:br>
              <a:rPr lang="es-BO" sz="3600" dirty="0">
                <a:solidFill>
                  <a:srgbClr val="000000"/>
                </a:solidFill>
                <a:effectLst/>
                <a:ea typeface="Calibri" panose="020F0502020204030204" pitchFamily="34" charset="0"/>
                <a:cs typeface="Times New Roman" panose="02020603050405020304" pitchFamily="18" charset="0"/>
              </a:rPr>
            </a:br>
            <a:r>
              <a:rPr lang="es-BO" sz="3600" b="0" i="0" dirty="0">
                <a:solidFill>
                  <a:srgbClr val="000000"/>
                </a:solidFill>
                <a:effectLst/>
                <a:ea typeface="Calibri" panose="020F0502020204030204" pitchFamily="34" charset="0"/>
                <a:cs typeface="Times New Roman" panose="02020603050405020304" pitchFamily="18" charset="0"/>
              </a:rPr>
              <a:t>6. Deep </a:t>
            </a:r>
            <a:r>
              <a:rPr lang="es-BO" sz="3600" b="0" i="0" dirty="0" err="1">
                <a:solidFill>
                  <a:srgbClr val="000000"/>
                </a:solidFill>
                <a:effectLst/>
                <a:ea typeface="Calibri" panose="020F0502020204030204" pitchFamily="34" charset="0"/>
                <a:cs typeface="Times New Roman" panose="02020603050405020304" pitchFamily="18" charset="0"/>
              </a:rPr>
              <a:t>Learning</a:t>
            </a:r>
            <a:r>
              <a:rPr lang="es-BO" sz="3600" b="0" i="0" dirty="0">
                <a:solidFill>
                  <a:srgbClr val="000000"/>
                </a:solidFill>
                <a:effectLst/>
                <a:ea typeface="Calibri" panose="020F0502020204030204" pitchFamily="34" charset="0"/>
                <a:cs typeface="Times New Roman" panose="02020603050405020304" pitchFamily="18" charset="0"/>
              </a:rPr>
              <a:t> (redes neuronales profundas)</a:t>
            </a:r>
            <a:br>
              <a:rPr lang="es-BO" sz="3600" dirty="0">
                <a:solidFill>
                  <a:srgbClr val="000000"/>
                </a:solidFill>
                <a:effectLst/>
                <a:ea typeface="Calibri" panose="020F0502020204030204" pitchFamily="34" charset="0"/>
                <a:cs typeface="Times New Roman" panose="02020603050405020304" pitchFamily="18" charset="0"/>
              </a:rPr>
            </a:br>
            <a:r>
              <a:rPr lang="es-BO" sz="3600" b="0" i="0" dirty="0">
                <a:solidFill>
                  <a:srgbClr val="000000"/>
                </a:solidFill>
                <a:effectLst/>
                <a:ea typeface="Calibri" panose="020F0502020204030204" pitchFamily="34" charset="0"/>
                <a:cs typeface="Times New Roman" panose="02020603050405020304" pitchFamily="18" charset="0"/>
              </a:rPr>
              <a:t>7. Visión por computadora (CV)</a:t>
            </a:r>
            <a:endParaRPr lang="es-BO" sz="2900" dirty="0">
              <a:solidFill>
                <a:srgbClr val="000000"/>
              </a:solidFill>
              <a:effectLst/>
              <a:ea typeface="Calibri" panose="020F0502020204030204" pitchFamily="34" charset="0"/>
              <a:cs typeface="Times New Roman" panose="02020603050405020304" pitchFamily="18" charset="0"/>
            </a:endParaRPr>
          </a:p>
          <a:p>
            <a:pPr marL="0" indent="0" algn="ctr">
              <a:buNone/>
            </a:pPr>
            <a:r>
              <a:rPr lang="es-BO" sz="3800" b="0" i="0" dirty="0">
                <a:solidFill>
                  <a:srgbClr val="000000"/>
                </a:solidFill>
                <a:effectLst/>
                <a:ea typeface="Calibri" panose="020F0502020204030204" pitchFamily="34" charset="0"/>
                <a:cs typeface="Times New Roman" panose="02020603050405020304" pitchFamily="18" charset="0"/>
              </a:rPr>
              <a:t>Aplicaciones en economía y finanzas</a:t>
            </a:r>
            <a:endParaRPr lang="en-US" sz="5100" dirty="0">
              <a:solidFill>
                <a:srgbClr val="FF00FF"/>
              </a:solidFill>
            </a:endParaRPr>
          </a:p>
        </p:txBody>
      </p:sp>
    </p:spTree>
    <p:extLst>
      <p:ext uri="{BB962C8B-B14F-4D97-AF65-F5344CB8AC3E}">
        <p14:creationId xmlns:p14="http://schemas.microsoft.com/office/powerpoint/2010/main" val="22303887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13D0D2-28E5-2058-2140-4D215848BC59}"/>
              </a:ext>
            </a:extLst>
          </p:cNvPr>
          <p:cNvSpPr>
            <a:spLocks noGrp="1"/>
          </p:cNvSpPr>
          <p:nvPr>
            <p:ph type="title"/>
          </p:nvPr>
        </p:nvSpPr>
        <p:spPr>
          <a:xfrm>
            <a:off x="593104" y="0"/>
            <a:ext cx="5359458" cy="1325563"/>
          </a:xfrm>
        </p:spPr>
        <p:txBody>
          <a:bodyPr>
            <a:normAutofit/>
          </a:bodyPr>
          <a:lstStyle/>
          <a:p>
            <a:r>
              <a:rPr lang="es-BO" dirty="0"/>
              <a:t>Fundamentos de la IA</a:t>
            </a:r>
            <a:endParaRPr lang="en-US" dirty="0"/>
          </a:p>
        </p:txBody>
      </p:sp>
      <p:sp>
        <p:nvSpPr>
          <p:cNvPr id="5" name="TextBox 4">
            <a:extLst>
              <a:ext uri="{FF2B5EF4-FFF2-40B4-BE49-F238E27FC236}">
                <a16:creationId xmlns:a16="http://schemas.microsoft.com/office/drawing/2014/main" id="{873BB06A-3CA5-FD82-A1D0-AAD1526365F5}"/>
              </a:ext>
            </a:extLst>
          </p:cNvPr>
          <p:cNvSpPr txBox="1"/>
          <p:nvPr/>
        </p:nvSpPr>
        <p:spPr>
          <a:xfrm>
            <a:off x="702547" y="1203620"/>
            <a:ext cx="6231208" cy="2988703"/>
          </a:xfrm>
          <a:prstGeom prst="rect">
            <a:avLst/>
          </a:prstGeom>
          <a:solidFill>
            <a:schemeClr val="accent5">
              <a:lumMod val="20000"/>
              <a:lumOff val="80000"/>
            </a:schemeClr>
          </a:solidFill>
        </p:spPr>
        <p:txBody>
          <a:bodyPr wrap="square">
            <a:spAutoFit/>
          </a:bodyPr>
          <a:lstStyle/>
          <a:p>
            <a:pPr marL="0" marR="0">
              <a:lnSpc>
                <a:spcPct val="107000"/>
              </a:lnSpc>
              <a:spcBef>
                <a:spcPts val="0"/>
              </a:spcBef>
              <a:spcAft>
                <a:spcPts val="800"/>
              </a:spcAft>
            </a:pPr>
            <a:r>
              <a:rPr lang="es-BO" sz="2000" kern="100" dirty="0">
                <a:solidFill>
                  <a:srgbClr val="222222"/>
                </a:solidFill>
                <a:latin typeface="Merriweather" panose="00000500000000000000" pitchFamily="2" charset="0"/>
                <a:ea typeface="Calibri" panose="020F0502020204030204" pitchFamily="34" charset="0"/>
                <a:cs typeface="Times New Roman" panose="02020603050405020304" pitchFamily="18" charset="0"/>
              </a:rPr>
              <a:t>IF (human = </a:t>
            </a:r>
            <a:r>
              <a:rPr lang="es-BO" sz="2000" kern="100" dirty="0" err="1">
                <a:solidFill>
                  <a:srgbClr val="222222"/>
                </a:solidFill>
                <a:latin typeface="Merriweather" panose="00000500000000000000" pitchFamily="2" charset="0"/>
                <a:ea typeface="Calibri" panose="020F0502020204030204" pitchFamily="34" charset="0"/>
                <a:cs typeface="Times New Roman" panose="02020603050405020304" pitchFamily="18" charset="0"/>
              </a:rPr>
              <a:t>hello</a:t>
            </a:r>
            <a:r>
              <a:rPr lang="es-BO" sz="2000" kern="100" dirty="0">
                <a:solidFill>
                  <a:srgbClr val="222222"/>
                </a:solidFill>
                <a:latin typeface="Merriweather" panose="00000500000000000000" pitchFamily="2" charset="0"/>
                <a:ea typeface="Calibri" panose="020F0502020204030204" pitchFamily="34" charset="0"/>
                <a:cs typeface="Times New Roman" panose="02020603050405020304" pitchFamily="18" charset="0"/>
              </a:rPr>
              <a:t>){</a:t>
            </a:r>
          </a:p>
          <a:p>
            <a:pPr marL="0" marR="0">
              <a:lnSpc>
                <a:spcPct val="107000"/>
              </a:lnSpc>
              <a:spcBef>
                <a:spcPts val="0"/>
              </a:spcBef>
              <a:spcAft>
                <a:spcPts val="800"/>
              </a:spcAft>
            </a:pPr>
            <a:r>
              <a:rPr lang="es-BO" sz="2000" kern="100" dirty="0">
                <a:solidFill>
                  <a:srgbClr val="222222"/>
                </a:solidFill>
                <a:latin typeface="Merriweather" panose="00000500000000000000" pitchFamily="2" charset="0"/>
                <a:ea typeface="Calibri" panose="020F0502020204030204" pitchFamily="34" charset="0"/>
                <a:cs typeface="Times New Roman" panose="02020603050405020304" pitchFamily="18" charset="0"/>
              </a:rPr>
              <a:t>THEN </a:t>
            </a:r>
            <a:r>
              <a:rPr lang="es-BO" sz="2000" kern="100" dirty="0">
                <a:solidFill>
                  <a:srgbClr val="222222"/>
                </a:solidFill>
                <a:effectLst/>
                <a:latin typeface="Merriweather" panose="00000500000000000000" pitchFamily="2" charset="0"/>
                <a:ea typeface="Calibri" panose="020F0502020204030204" pitchFamily="34" charset="0"/>
                <a:cs typeface="Times New Roman" panose="02020603050405020304" pitchFamily="18" charset="0"/>
              </a:rPr>
              <a:t>(</a:t>
            </a:r>
            <a:r>
              <a:rPr lang="es-BO" sz="2000" kern="100" dirty="0" err="1">
                <a:solidFill>
                  <a:srgbClr val="222222"/>
                </a:solidFill>
                <a:effectLst/>
                <a:latin typeface="Merriweather" panose="00000500000000000000" pitchFamily="2" charset="0"/>
                <a:ea typeface="Calibri" panose="020F0502020204030204" pitchFamily="34" charset="0"/>
                <a:cs typeface="Times New Roman" panose="02020603050405020304" pitchFamily="18" charset="0"/>
              </a:rPr>
              <a:t>computer</a:t>
            </a:r>
            <a:r>
              <a:rPr lang="es-BO" sz="2000" kern="100" dirty="0">
                <a:solidFill>
                  <a:srgbClr val="222222"/>
                </a:solidFill>
                <a:latin typeface="Merriweather" panose="00000500000000000000" pitchFamily="2" charset="0"/>
                <a:ea typeface="Calibri" panose="020F0502020204030204" pitchFamily="34" charset="0"/>
                <a:cs typeface="Times New Roman" panose="02020603050405020304" pitchFamily="18" charset="0"/>
              </a:rPr>
              <a:t> = </a:t>
            </a:r>
            <a:r>
              <a:rPr lang="es-BO" sz="2000" kern="100" dirty="0" err="1">
                <a:solidFill>
                  <a:srgbClr val="222222"/>
                </a:solidFill>
                <a:latin typeface="Merriweather" panose="00000500000000000000" pitchFamily="2" charset="0"/>
                <a:ea typeface="Calibri" panose="020F0502020204030204" pitchFamily="34" charset="0"/>
                <a:cs typeface="Times New Roman" panose="02020603050405020304" pitchFamily="18" charset="0"/>
              </a:rPr>
              <a:t>hello</a:t>
            </a:r>
            <a:r>
              <a:rPr lang="es-BO" sz="2000" kern="100" dirty="0">
                <a:solidFill>
                  <a:srgbClr val="222222"/>
                </a:solidFill>
                <a:latin typeface="Merriweather" panose="00000500000000000000" pitchFamily="2" charset="0"/>
                <a:ea typeface="Calibri" panose="020F0502020204030204" pitchFamily="34" charset="0"/>
                <a:cs typeface="Times New Roman" panose="02020603050405020304" pitchFamily="18" charset="0"/>
              </a:rPr>
              <a:t>, </a:t>
            </a:r>
            <a:r>
              <a:rPr lang="es-BO" sz="2000" kern="100" dirty="0" err="1">
                <a:solidFill>
                  <a:srgbClr val="222222"/>
                </a:solidFill>
                <a:latin typeface="Merriweather" panose="00000500000000000000" pitchFamily="2" charset="0"/>
                <a:ea typeface="Calibri" panose="020F0502020204030204" pitchFamily="34" charset="0"/>
                <a:cs typeface="Times New Roman" panose="02020603050405020304" pitchFamily="18" charset="0"/>
              </a:rPr>
              <a:t>how</a:t>
            </a:r>
            <a:r>
              <a:rPr lang="es-BO" sz="2000" kern="100" dirty="0">
                <a:solidFill>
                  <a:srgbClr val="222222"/>
                </a:solidFill>
                <a:latin typeface="Merriweather" panose="00000500000000000000" pitchFamily="2" charset="0"/>
                <a:ea typeface="Calibri" panose="020F0502020204030204" pitchFamily="34" charset="0"/>
                <a:cs typeface="Times New Roman" panose="02020603050405020304" pitchFamily="18" charset="0"/>
              </a:rPr>
              <a:t> are </a:t>
            </a:r>
            <a:r>
              <a:rPr lang="es-BO" sz="2000" kern="100" dirty="0" err="1">
                <a:solidFill>
                  <a:srgbClr val="222222"/>
                </a:solidFill>
                <a:latin typeface="Merriweather" panose="00000500000000000000" pitchFamily="2" charset="0"/>
                <a:ea typeface="Calibri" panose="020F0502020204030204" pitchFamily="34" charset="0"/>
                <a:cs typeface="Times New Roman" panose="02020603050405020304" pitchFamily="18" charset="0"/>
              </a:rPr>
              <a:t>you</a:t>
            </a:r>
            <a:r>
              <a:rPr lang="es-BO" sz="2000" kern="100" dirty="0">
                <a:solidFill>
                  <a:srgbClr val="222222"/>
                </a:solidFill>
                <a:latin typeface="Merriweather" panose="00000500000000000000" pitchFamily="2" charset="0"/>
                <a:ea typeface="Calibri" panose="020F0502020204030204" pitchFamily="34" charset="0"/>
                <a:cs typeface="Times New Roman" panose="02020603050405020304" pitchFamily="18" charset="0"/>
              </a:rPr>
              <a:t>?)</a:t>
            </a:r>
          </a:p>
          <a:p>
            <a:pPr marL="0" marR="0">
              <a:lnSpc>
                <a:spcPct val="107000"/>
              </a:lnSpc>
              <a:spcBef>
                <a:spcPts val="0"/>
              </a:spcBef>
              <a:spcAft>
                <a:spcPts val="800"/>
              </a:spcAft>
            </a:pPr>
            <a:r>
              <a:rPr lang="es-BO" sz="2000" kern="100" dirty="0">
                <a:solidFill>
                  <a:srgbClr val="222222"/>
                </a:solidFill>
                <a:latin typeface="Merriweather" panose="00000500000000000000" pitchFamily="2" charset="0"/>
                <a:ea typeface="Calibri" panose="020F0502020204030204" pitchFamily="34" charset="0"/>
                <a:cs typeface="Times New Roman" panose="02020603050405020304" pitchFamily="18" charset="0"/>
              </a:rPr>
              <a:t>}</a:t>
            </a:r>
          </a:p>
          <a:p>
            <a:pPr marL="0" marR="0">
              <a:lnSpc>
                <a:spcPct val="107000"/>
              </a:lnSpc>
              <a:spcBef>
                <a:spcPts val="0"/>
              </a:spcBef>
              <a:spcAft>
                <a:spcPts val="800"/>
              </a:spcAft>
            </a:pPr>
            <a:r>
              <a:rPr lang="es-BO" sz="2000" kern="100" dirty="0">
                <a:solidFill>
                  <a:srgbClr val="222222"/>
                </a:solidFill>
                <a:effectLst/>
                <a:latin typeface="Merriweather" panose="00000500000000000000" pitchFamily="2" charset="0"/>
                <a:ea typeface="Calibri" panose="020F0502020204030204" pitchFamily="34" charset="0"/>
                <a:cs typeface="Times New Roman" panose="02020603050405020304" pitchFamily="18" charset="0"/>
              </a:rPr>
              <a:t>IF (human = </a:t>
            </a:r>
            <a:r>
              <a:rPr lang="es-BO" sz="2000" kern="100" dirty="0" err="1">
                <a:solidFill>
                  <a:srgbClr val="222222"/>
                </a:solidFill>
                <a:effectLst/>
                <a:latin typeface="Merriweather" panose="00000500000000000000" pitchFamily="2" charset="0"/>
                <a:ea typeface="Calibri" panose="020F0502020204030204" pitchFamily="34" charset="0"/>
                <a:cs typeface="Times New Roman" panose="02020603050405020304" pitchFamily="18" charset="0"/>
              </a:rPr>
              <a:t>bye</a:t>
            </a:r>
            <a:r>
              <a:rPr lang="es-BO" sz="2000" kern="100" dirty="0">
                <a:solidFill>
                  <a:srgbClr val="222222"/>
                </a:solidFill>
                <a:effectLst/>
                <a:latin typeface="Merriweather" panose="00000500000000000000" pitchFamily="2" charset="0"/>
                <a:ea typeface="Calibri" panose="020F0502020204030204" pitchFamily="34" charset="0"/>
                <a:cs typeface="Times New Roman" panose="02020603050405020304" pitchFamily="18" charset="0"/>
              </a:rPr>
              <a:t>){</a:t>
            </a:r>
          </a:p>
          <a:p>
            <a:pPr>
              <a:lnSpc>
                <a:spcPct val="107000"/>
              </a:lnSpc>
              <a:spcAft>
                <a:spcPts val="800"/>
              </a:spcAft>
            </a:pPr>
            <a:r>
              <a:rPr lang="es-BO" sz="2000" kern="100" dirty="0">
                <a:solidFill>
                  <a:srgbClr val="222222"/>
                </a:solidFill>
                <a:latin typeface="Merriweather" panose="00000500000000000000" pitchFamily="2" charset="0"/>
                <a:ea typeface="Calibri" panose="020F0502020204030204" pitchFamily="34" charset="0"/>
                <a:cs typeface="Times New Roman" panose="02020603050405020304" pitchFamily="18" charset="0"/>
              </a:rPr>
              <a:t>THEN </a:t>
            </a:r>
            <a:r>
              <a:rPr lang="es-BO" sz="2000" kern="100" dirty="0">
                <a:solidFill>
                  <a:srgbClr val="222222"/>
                </a:solidFill>
                <a:effectLst/>
                <a:latin typeface="Merriweather" panose="00000500000000000000" pitchFamily="2" charset="0"/>
                <a:ea typeface="Calibri" panose="020F0502020204030204" pitchFamily="34" charset="0"/>
                <a:cs typeface="Times New Roman" panose="02020603050405020304" pitchFamily="18" charset="0"/>
              </a:rPr>
              <a:t>(</a:t>
            </a:r>
            <a:r>
              <a:rPr lang="es-BO" sz="2000" kern="100" dirty="0" err="1">
                <a:solidFill>
                  <a:srgbClr val="222222"/>
                </a:solidFill>
                <a:effectLst/>
                <a:latin typeface="Merriweather" panose="00000500000000000000" pitchFamily="2" charset="0"/>
                <a:ea typeface="Calibri" panose="020F0502020204030204" pitchFamily="34" charset="0"/>
                <a:cs typeface="Times New Roman" panose="02020603050405020304" pitchFamily="18" charset="0"/>
              </a:rPr>
              <a:t>computer</a:t>
            </a:r>
            <a:r>
              <a:rPr lang="es-BO" sz="2000" kern="100" dirty="0">
                <a:solidFill>
                  <a:srgbClr val="222222"/>
                </a:solidFill>
                <a:latin typeface="Merriweather" panose="00000500000000000000" pitchFamily="2" charset="0"/>
                <a:ea typeface="Calibri" panose="020F0502020204030204" pitchFamily="34" charset="0"/>
                <a:cs typeface="Times New Roman" panose="02020603050405020304" pitchFamily="18" charset="0"/>
              </a:rPr>
              <a:t> = </a:t>
            </a:r>
            <a:r>
              <a:rPr lang="es-BO" sz="2000" kern="100" dirty="0" err="1">
                <a:solidFill>
                  <a:srgbClr val="222222"/>
                </a:solidFill>
                <a:latin typeface="Merriweather" panose="00000500000000000000" pitchFamily="2" charset="0"/>
                <a:ea typeface="Calibri" panose="020F0502020204030204" pitchFamily="34" charset="0"/>
                <a:cs typeface="Times New Roman" panose="02020603050405020304" pitchFamily="18" charset="0"/>
              </a:rPr>
              <a:t>bye</a:t>
            </a:r>
            <a:r>
              <a:rPr lang="es-BO" sz="2000" kern="100" dirty="0">
                <a:solidFill>
                  <a:srgbClr val="222222"/>
                </a:solidFill>
                <a:latin typeface="Merriweather" panose="00000500000000000000" pitchFamily="2" charset="0"/>
                <a:ea typeface="Calibri" panose="020F0502020204030204" pitchFamily="34" charset="0"/>
                <a:cs typeface="Times New Roman" panose="02020603050405020304" pitchFamily="18" charset="0"/>
              </a:rPr>
              <a:t>)</a:t>
            </a:r>
          </a:p>
          <a:p>
            <a:pPr>
              <a:lnSpc>
                <a:spcPct val="107000"/>
              </a:lnSpc>
              <a:spcAft>
                <a:spcPts val="800"/>
              </a:spcAft>
            </a:pPr>
            <a:r>
              <a:rPr lang="es-BO" sz="2000" kern="100" dirty="0">
                <a:solidFill>
                  <a:srgbClr val="222222"/>
                </a:solidFill>
                <a:latin typeface="Merriweather" panose="00000500000000000000" pitchFamily="2" charset="0"/>
                <a:ea typeface="Calibri" panose="020F0502020204030204" pitchFamily="34" charset="0"/>
                <a:cs typeface="Times New Roman" panose="02020603050405020304" pitchFamily="18" charset="0"/>
              </a:rPr>
              <a:t>END</a:t>
            </a:r>
          </a:p>
          <a:p>
            <a:pPr marL="0" marR="0">
              <a:lnSpc>
                <a:spcPct val="107000"/>
              </a:lnSpc>
              <a:spcBef>
                <a:spcPts val="0"/>
              </a:spcBef>
              <a:spcAft>
                <a:spcPts val="800"/>
              </a:spcAft>
            </a:pPr>
            <a:r>
              <a:rPr lang="es-BO" sz="2000" kern="100" dirty="0">
                <a:effectLst/>
                <a:latin typeface="Arial Nova" panose="020B0504020202020204" pitchFamily="34" charset="0"/>
                <a:ea typeface="Calibri" panose="020F0502020204030204" pitchFamily="34" charset="0"/>
                <a:cs typeface="Times New Roman" panose="02020603050405020304" pitchFamily="18" charset="0"/>
              </a:rPr>
              <a:t>}</a:t>
            </a:r>
          </a:p>
        </p:txBody>
      </p:sp>
      <p:pic>
        <p:nvPicPr>
          <p:cNvPr id="1028" name="Picture 4" descr="define ai if - Funny | Computer humor, Memes, Programmer humor">
            <a:extLst>
              <a:ext uri="{FF2B5EF4-FFF2-40B4-BE49-F238E27FC236}">
                <a16:creationId xmlns:a16="http://schemas.microsoft.com/office/drawing/2014/main" id="{3FF514E8-90C6-2096-45C6-D1DBC991AD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14305" y="1299562"/>
            <a:ext cx="3462242" cy="4614899"/>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A513794D-862B-F487-8CB6-6BFBA661C7D5}"/>
              </a:ext>
            </a:extLst>
          </p:cNvPr>
          <p:cNvSpPr txBox="1"/>
          <p:nvPr/>
        </p:nvSpPr>
        <p:spPr>
          <a:xfrm>
            <a:off x="702547" y="4329048"/>
            <a:ext cx="6231208" cy="2133789"/>
          </a:xfrm>
          <a:prstGeom prst="rect">
            <a:avLst/>
          </a:prstGeom>
          <a:solidFill>
            <a:schemeClr val="accent6">
              <a:lumMod val="20000"/>
              <a:lumOff val="80000"/>
            </a:schemeClr>
          </a:solidFill>
        </p:spPr>
        <p:txBody>
          <a:bodyPr wrap="square">
            <a:spAutoFit/>
          </a:bodyPr>
          <a:lstStyle/>
          <a:p>
            <a:pPr marL="0" marR="0">
              <a:lnSpc>
                <a:spcPct val="107000"/>
              </a:lnSpc>
              <a:spcBef>
                <a:spcPts val="0"/>
              </a:spcBef>
              <a:spcAft>
                <a:spcPts val="800"/>
              </a:spcAft>
            </a:pPr>
            <a:r>
              <a:rPr lang="es-BO" sz="2000" kern="100" dirty="0">
                <a:solidFill>
                  <a:srgbClr val="222222"/>
                </a:solidFill>
                <a:latin typeface="Merriweather" panose="00000500000000000000" pitchFamily="2" charset="0"/>
                <a:ea typeface="Calibri" panose="020F0502020204030204" pitchFamily="34" charset="0"/>
                <a:cs typeface="Times New Roman" panose="02020603050405020304" pitchFamily="18" charset="0"/>
              </a:rPr>
              <a:t>IF (human = input){</a:t>
            </a:r>
          </a:p>
          <a:p>
            <a:pPr marL="0" marR="0">
              <a:lnSpc>
                <a:spcPct val="107000"/>
              </a:lnSpc>
              <a:spcBef>
                <a:spcPts val="0"/>
              </a:spcBef>
              <a:spcAft>
                <a:spcPts val="800"/>
              </a:spcAft>
            </a:pPr>
            <a:r>
              <a:rPr lang="es-BO" sz="2000" kern="100" dirty="0">
                <a:solidFill>
                  <a:srgbClr val="222222"/>
                </a:solidFill>
                <a:latin typeface="Merriweather" panose="00000500000000000000" pitchFamily="2" charset="0"/>
                <a:ea typeface="Calibri" panose="020F0502020204030204" pitchFamily="34" charset="0"/>
                <a:cs typeface="Times New Roman" panose="02020603050405020304" pitchFamily="18" charset="0"/>
              </a:rPr>
              <a:t>THEN </a:t>
            </a:r>
            <a:r>
              <a:rPr lang="es-BO" sz="2000" kern="100" dirty="0">
                <a:solidFill>
                  <a:srgbClr val="222222"/>
                </a:solidFill>
                <a:effectLst/>
                <a:latin typeface="Merriweather" panose="00000500000000000000" pitchFamily="2" charset="0"/>
                <a:ea typeface="Calibri" panose="020F0502020204030204" pitchFamily="34" charset="0"/>
                <a:cs typeface="Times New Roman" panose="02020603050405020304" pitchFamily="18" charset="0"/>
              </a:rPr>
              <a:t>(</a:t>
            </a:r>
            <a:r>
              <a:rPr lang="es-BO" sz="2000" kern="100" dirty="0" err="1">
                <a:solidFill>
                  <a:srgbClr val="222222"/>
                </a:solidFill>
                <a:effectLst/>
                <a:latin typeface="Merriweather" panose="00000500000000000000" pitchFamily="2" charset="0"/>
                <a:ea typeface="Calibri" panose="020F0502020204030204" pitchFamily="34" charset="0"/>
                <a:cs typeface="Times New Roman" panose="02020603050405020304" pitchFamily="18" charset="0"/>
              </a:rPr>
              <a:t>computer</a:t>
            </a:r>
            <a:r>
              <a:rPr lang="es-BO" sz="2000" kern="100" dirty="0">
                <a:solidFill>
                  <a:srgbClr val="222222"/>
                </a:solidFill>
                <a:latin typeface="Merriweather" panose="00000500000000000000" pitchFamily="2" charset="0"/>
                <a:ea typeface="Calibri" panose="020F0502020204030204" pitchFamily="34" charset="0"/>
                <a:cs typeface="Times New Roman" panose="02020603050405020304" pitchFamily="18" charset="0"/>
              </a:rPr>
              <a:t> = f_(t+1)(input))</a:t>
            </a:r>
          </a:p>
          <a:p>
            <a:pPr marL="0" marR="0">
              <a:lnSpc>
                <a:spcPct val="107000"/>
              </a:lnSpc>
              <a:spcBef>
                <a:spcPts val="0"/>
              </a:spcBef>
              <a:spcAft>
                <a:spcPts val="800"/>
              </a:spcAft>
            </a:pPr>
            <a:r>
              <a:rPr lang="es-BO" sz="2000" kern="100" dirty="0">
                <a:solidFill>
                  <a:srgbClr val="222222"/>
                </a:solidFill>
                <a:latin typeface="Merriweather" panose="00000500000000000000" pitchFamily="2" charset="0"/>
                <a:ea typeface="Calibri" panose="020F0502020204030204" pitchFamily="34" charset="0"/>
                <a:cs typeface="Times New Roman" panose="02020603050405020304" pitchFamily="18" charset="0"/>
              </a:rPr>
              <a:t>WITH ( f_(t+1) = f_(t-n)(X, </a:t>
            </a:r>
            <a:r>
              <a:rPr lang="es-BO" sz="2000" kern="100" dirty="0">
                <a:solidFill>
                  <a:srgbClr val="222222"/>
                </a:solidFill>
                <a:latin typeface="Merriweather" panose="00000500000000000000" pitchFamily="2" charset="0"/>
                <a:ea typeface="Calibri" panose="020F0502020204030204" pitchFamily="34" charset="0"/>
                <a:cs typeface="Times New Roman" panose="02020603050405020304" pitchFamily="18" charset="0"/>
                <a:sym typeface="Symbol" panose="05050102010706020507" pitchFamily="18" charset="2"/>
              </a:rPr>
              <a:t>))</a:t>
            </a:r>
          </a:p>
          <a:p>
            <a:pPr marL="0" marR="0">
              <a:lnSpc>
                <a:spcPct val="107000"/>
              </a:lnSpc>
              <a:spcBef>
                <a:spcPts val="0"/>
              </a:spcBef>
              <a:spcAft>
                <a:spcPts val="800"/>
              </a:spcAft>
            </a:pPr>
            <a:r>
              <a:rPr lang="es-BO" sz="2000" kern="100" dirty="0">
                <a:solidFill>
                  <a:srgbClr val="222222"/>
                </a:solidFill>
                <a:latin typeface="Merriweather" panose="00000500000000000000" pitchFamily="2" charset="0"/>
                <a:ea typeface="Calibri" panose="020F0502020204030204" pitchFamily="34" charset="0"/>
                <a:cs typeface="Times New Roman" panose="02020603050405020304" pitchFamily="18" charset="0"/>
                <a:sym typeface="Symbol" panose="05050102010706020507" pitchFamily="18" charset="2"/>
              </a:rPr>
              <a:t>END</a:t>
            </a:r>
            <a:endParaRPr lang="es-BO" sz="2000" kern="100" dirty="0">
              <a:solidFill>
                <a:srgbClr val="222222"/>
              </a:solidFill>
              <a:latin typeface="Merriweather" panose="00000500000000000000" pitchFamily="2"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s-BO" sz="2000" kern="100" dirty="0">
                <a:solidFill>
                  <a:srgbClr val="222222"/>
                </a:solidFill>
                <a:latin typeface="Merriweather" panose="00000500000000000000" pitchFamily="2" charset="0"/>
                <a:ea typeface="Calibri" panose="020F0502020204030204" pitchFamily="34" charset="0"/>
                <a:cs typeface="Times New Roman" panose="02020603050405020304" pitchFamily="18" charset="0"/>
              </a:rPr>
              <a:t>}</a:t>
            </a:r>
          </a:p>
        </p:txBody>
      </p:sp>
    </p:spTree>
    <p:extLst>
      <p:ext uri="{BB962C8B-B14F-4D97-AF65-F5344CB8AC3E}">
        <p14:creationId xmlns:p14="http://schemas.microsoft.com/office/powerpoint/2010/main" val="38500933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13D0D2-28E5-2058-2140-4D215848BC59}"/>
              </a:ext>
            </a:extLst>
          </p:cNvPr>
          <p:cNvSpPr>
            <a:spLocks noGrp="1"/>
          </p:cNvSpPr>
          <p:nvPr>
            <p:ph type="title"/>
          </p:nvPr>
        </p:nvSpPr>
        <p:spPr>
          <a:xfrm>
            <a:off x="593104" y="0"/>
            <a:ext cx="5359458" cy="1325563"/>
          </a:xfrm>
        </p:spPr>
        <p:txBody>
          <a:bodyPr>
            <a:normAutofit/>
          </a:bodyPr>
          <a:lstStyle/>
          <a:p>
            <a:r>
              <a:rPr lang="es-BO" dirty="0"/>
              <a:t>Fundamentos de la AI</a:t>
            </a:r>
            <a:endParaRPr lang="en-US" dirty="0"/>
          </a:p>
        </p:txBody>
      </p:sp>
      <p:sp>
        <p:nvSpPr>
          <p:cNvPr id="5" name="TextBox 4">
            <a:extLst>
              <a:ext uri="{FF2B5EF4-FFF2-40B4-BE49-F238E27FC236}">
                <a16:creationId xmlns:a16="http://schemas.microsoft.com/office/drawing/2014/main" id="{873BB06A-3CA5-FD82-A1D0-AAD1526365F5}"/>
              </a:ext>
            </a:extLst>
          </p:cNvPr>
          <p:cNvSpPr txBox="1"/>
          <p:nvPr/>
        </p:nvSpPr>
        <p:spPr>
          <a:xfrm>
            <a:off x="593103" y="998614"/>
            <a:ext cx="6006001" cy="6060698"/>
          </a:xfrm>
          <a:prstGeom prst="rect">
            <a:avLst/>
          </a:prstGeom>
          <a:noFill/>
        </p:spPr>
        <p:txBody>
          <a:bodyPr wrap="square">
            <a:spAutoFit/>
          </a:bodyPr>
          <a:lstStyle/>
          <a:p>
            <a:pPr marL="0" marR="0">
              <a:lnSpc>
                <a:spcPct val="107000"/>
              </a:lnSpc>
              <a:spcBef>
                <a:spcPts val="0"/>
              </a:spcBef>
              <a:spcAft>
                <a:spcPts val="800"/>
              </a:spcAft>
            </a:pPr>
            <a:r>
              <a:rPr lang="es-BO" sz="2200" b="0" i="0" dirty="0">
                <a:effectLst/>
                <a:latin typeface="Merriweather" panose="00000500000000000000" pitchFamily="2" charset="0"/>
              </a:rPr>
              <a:t>Seres artificiales:</a:t>
            </a:r>
            <a:endParaRPr lang="es-BO" sz="2200" kern="100" dirty="0">
              <a:latin typeface="Merriweather" panose="00000500000000000000" pitchFamily="2" charset="0"/>
              <a:ea typeface="Calibri" panose="020F0502020204030204" pitchFamily="34" charset="0"/>
              <a:cs typeface="Times New Roman" panose="02020603050405020304" pitchFamily="18" charset="0"/>
            </a:endParaRPr>
          </a:p>
          <a:p>
            <a:pPr marL="571500" indent="-571500">
              <a:lnSpc>
                <a:spcPct val="107000"/>
              </a:lnSpc>
              <a:spcAft>
                <a:spcPts val="800"/>
              </a:spcAft>
              <a:buFont typeface="Arial" panose="020B0604020202020204" pitchFamily="34" charset="0"/>
              <a:buChar char="•"/>
            </a:pPr>
            <a:r>
              <a:rPr lang="es-BO" sz="2200" b="1" kern="100" dirty="0">
                <a:latin typeface="Merriweather" panose="00000500000000000000" pitchFamily="2" charset="0"/>
                <a:ea typeface="Calibri" panose="020F0502020204030204" pitchFamily="34" charset="0"/>
                <a:cs typeface="Times New Roman" panose="02020603050405020304" pitchFamily="18" charset="0"/>
              </a:rPr>
              <a:t>Seres artificiales físicos: </a:t>
            </a:r>
            <a:r>
              <a:rPr lang="es-BO" sz="2200" kern="100" dirty="0">
                <a:latin typeface="Merriweather" panose="00000500000000000000" pitchFamily="2" charset="0"/>
                <a:ea typeface="Calibri" panose="020F0502020204030204" pitchFamily="34" charset="0"/>
                <a:cs typeface="Times New Roman" panose="02020603050405020304" pitchFamily="18" charset="0"/>
              </a:rPr>
              <a:t>robots, androides, </a:t>
            </a:r>
            <a:r>
              <a:rPr lang="es-BO" sz="2200" kern="100" dirty="0" err="1">
                <a:latin typeface="Merriweather" panose="00000500000000000000" pitchFamily="2" charset="0"/>
                <a:ea typeface="Calibri" panose="020F0502020204030204" pitchFamily="34" charset="0"/>
                <a:cs typeface="Times New Roman" panose="02020603050405020304" pitchFamily="18" charset="0"/>
              </a:rPr>
              <a:t>cyborgs</a:t>
            </a:r>
            <a:r>
              <a:rPr lang="es-BO" sz="2200" kern="100" dirty="0">
                <a:latin typeface="Merriweather" panose="00000500000000000000" pitchFamily="2" charset="0"/>
                <a:ea typeface="Calibri" panose="020F0502020204030204" pitchFamily="34" charset="0"/>
                <a:cs typeface="Times New Roman" panose="02020603050405020304" pitchFamily="18" charset="0"/>
              </a:rPr>
              <a:t>.</a:t>
            </a:r>
            <a:endParaRPr lang="es-BO" sz="2200" kern="100" dirty="0">
              <a:effectLst/>
              <a:latin typeface="Merriweather" panose="00000500000000000000" pitchFamily="2" charset="0"/>
              <a:ea typeface="Calibri" panose="020F0502020204030204" pitchFamily="34" charset="0"/>
              <a:cs typeface="Times New Roman" panose="02020603050405020304" pitchFamily="18" charset="0"/>
            </a:endParaRPr>
          </a:p>
          <a:p>
            <a:pPr marL="571500" marR="0" indent="-571500">
              <a:lnSpc>
                <a:spcPct val="107000"/>
              </a:lnSpc>
              <a:spcBef>
                <a:spcPts val="0"/>
              </a:spcBef>
              <a:spcAft>
                <a:spcPts val="800"/>
              </a:spcAft>
              <a:buFont typeface="Arial" panose="020B0604020202020204" pitchFamily="34" charset="0"/>
              <a:buChar char="•"/>
            </a:pPr>
            <a:r>
              <a:rPr lang="es-BO" sz="2200" b="1" kern="100" dirty="0">
                <a:effectLst/>
                <a:latin typeface="Merriweather" panose="00000500000000000000" pitchFamily="2" charset="0"/>
                <a:ea typeface="Calibri" panose="020F0502020204030204" pitchFamily="34" charset="0"/>
                <a:cs typeface="Times New Roman" panose="02020603050405020304" pitchFamily="18" charset="0"/>
              </a:rPr>
              <a:t>Seres artificiales computacionales:</a:t>
            </a:r>
          </a:p>
          <a:p>
            <a:pPr marL="1485900" lvl="2" indent="-571500">
              <a:lnSpc>
                <a:spcPct val="107000"/>
              </a:lnSpc>
              <a:spcAft>
                <a:spcPts val="800"/>
              </a:spcAft>
              <a:buFont typeface="Courier New" panose="02070309020205020404" pitchFamily="49" charset="0"/>
              <a:buChar char="o"/>
            </a:pPr>
            <a:r>
              <a:rPr lang="es-BO" sz="2200" kern="100" dirty="0">
                <a:effectLst/>
                <a:latin typeface="Merriweather" panose="00000500000000000000" pitchFamily="2" charset="0"/>
                <a:ea typeface="Calibri" panose="020F0502020204030204" pitchFamily="34" charset="0"/>
                <a:cs typeface="Times New Roman" panose="02020603050405020304" pitchFamily="18" charset="0"/>
              </a:rPr>
              <a:t>Autómatas celulares</a:t>
            </a:r>
          </a:p>
          <a:p>
            <a:pPr marL="1485900" lvl="2" indent="-571500">
              <a:lnSpc>
                <a:spcPct val="107000"/>
              </a:lnSpc>
              <a:spcAft>
                <a:spcPts val="800"/>
              </a:spcAft>
              <a:buFont typeface="Courier New" panose="02070309020205020404" pitchFamily="49" charset="0"/>
              <a:buChar char="o"/>
            </a:pPr>
            <a:r>
              <a:rPr lang="es-BO" sz="2200" kern="100" dirty="0">
                <a:latin typeface="Merriweather" panose="00000500000000000000" pitchFamily="2" charset="0"/>
                <a:ea typeface="Calibri" panose="020F0502020204030204" pitchFamily="34" charset="0"/>
                <a:cs typeface="Times New Roman" panose="02020603050405020304" pitchFamily="18" charset="0"/>
              </a:rPr>
              <a:t>Agentes artificiales (</a:t>
            </a:r>
            <a:r>
              <a:rPr lang="es-BO" sz="2200" kern="100" dirty="0" err="1">
                <a:latin typeface="Merriweather" panose="00000500000000000000" pitchFamily="2" charset="0"/>
                <a:ea typeface="Calibri" panose="020F0502020204030204" pitchFamily="34" charset="0"/>
                <a:cs typeface="Times New Roman" panose="02020603050405020304" pitchFamily="18" charset="0"/>
              </a:rPr>
              <a:t>agent-based</a:t>
            </a:r>
            <a:r>
              <a:rPr lang="es-BO" sz="2200" kern="100" dirty="0">
                <a:latin typeface="Merriweather" panose="00000500000000000000" pitchFamily="2" charset="0"/>
                <a:ea typeface="Calibri" panose="020F0502020204030204" pitchFamily="34" charset="0"/>
                <a:cs typeface="Times New Roman" panose="02020603050405020304" pitchFamily="18" charset="0"/>
              </a:rPr>
              <a:t> </a:t>
            </a:r>
            <a:r>
              <a:rPr lang="es-BO" sz="2200" kern="100" dirty="0" err="1">
                <a:latin typeface="Merriweather" panose="00000500000000000000" pitchFamily="2" charset="0"/>
                <a:ea typeface="Calibri" panose="020F0502020204030204" pitchFamily="34" charset="0"/>
                <a:cs typeface="Times New Roman" panose="02020603050405020304" pitchFamily="18" charset="0"/>
              </a:rPr>
              <a:t>simulation</a:t>
            </a:r>
            <a:r>
              <a:rPr lang="es-BO" sz="2200" kern="100" dirty="0">
                <a:latin typeface="Merriweather" panose="00000500000000000000" pitchFamily="2" charset="0"/>
                <a:ea typeface="Calibri" panose="020F0502020204030204" pitchFamily="34" charset="0"/>
                <a:cs typeface="Times New Roman" panose="02020603050405020304" pitchFamily="18" charset="0"/>
              </a:rPr>
              <a:t>)</a:t>
            </a:r>
          </a:p>
          <a:p>
            <a:pPr marL="1485900" lvl="2" indent="-571500">
              <a:lnSpc>
                <a:spcPct val="107000"/>
              </a:lnSpc>
              <a:spcAft>
                <a:spcPts val="800"/>
              </a:spcAft>
              <a:buFont typeface="Courier New" panose="02070309020205020404" pitchFamily="49" charset="0"/>
              <a:buChar char="o"/>
            </a:pPr>
            <a:r>
              <a:rPr lang="es-BO" sz="2200" kern="100" dirty="0">
                <a:effectLst/>
                <a:latin typeface="Merriweather" panose="00000500000000000000" pitchFamily="2" charset="0"/>
                <a:ea typeface="Calibri" panose="020F0502020204030204" pitchFamily="34" charset="0"/>
                <a:cs typeface="Times New Roman" panose="02020603050405020304" pitchFamily="18" charset="0"/>
              </a:rPr>
              <a:t>Inteligencia de enjambre (</a:t>
            </a:r>
            <a:r>
              <a:rPr lang="es-BO" sz="2200" kern="100" dirty="0" err="1">
                <a:effectLst/>
                <a:latin typeface="Merriweather" panose="00000500000000000000" pitchFamily="2" charset="0"/>
                <a:ea typeface="Calibri" panose="020F0502020204030204" pitchFamily="34" charset="0"/>
                <a:cs typeface="Times New Roman" panose="02020603050405020304" pitchFamily="18" charset="0"/>
              </a:rPr>
              <a:t>e.g</a:t>
            </a:r>
            <a:r>
              <a:rPr lang="es-BO" sz="2200" kern="100" dirty="0">
                <a:effectLst/>
                <a:latin typeface="Merriweather" panose="00000500000000000000" pitchFamily="2" charset="0"/>
                <a:ea typeface="Calibri" panose="020F0502020204030204" pitchFamily="34" charset="0"/>
                <a:cs typeface="Times New Roman" panose="02020603050405020304" pitchFamily="18" charset="0"/>
              </a:rPr>
              <a:t>. </a:t>
            </a:r>
            <a:r>
              <a:rPr lang="es-BO" sz="2200" kern="100" dirty="0">
                <a:latin typeface="Merriweather" panose="00000500000000000000" pitchFamily="2" charset="0"/>
                <a:ea typeface="Calibri" panose="020F0502020204030204" pitchFamily="34" charset="0"/>
                <a:cs typeface="Times New Roman" panose="02020603050405020304" pitchFamily="18" charset="0"/>
              </a:rPr>
              <a:t>inteligencia artificial bio-inspirada)</a:t>
            </a:r>
          </a:p>
          <a:p>
            <a:pPr marL="1485900" lvl="2" indent="-571500">
              <a:lnSpc>
                <a:spcPct val="107000"/>
              </a:lnSpc>
              <a:spcAft>
                <a:spcPts val="800"/>
              </a:spcAft>
              <a:buFont typeface="Courier New" panose="02070309020205020404" pitchFamily="49" charset="0"/>
              <a:buChar char="o"/>
            </a:pPr>
            <a:r>
              <a:rPr lang="es-BO" sz="2200" kern="100" dirty="0">
                <a:effectLst/>
                <a:latin typeface="Merriweather" panose="00000500000000000000" pitchFamily="2" charset="0"/>
                <a:ea typeface="Calibri" panose="020F0502020204030204" pitchFamily="34" charset="0"/>
                <a:cs typeface="Times New Roman" panose="02020603050405020304" pitchFamily="18" charset="0"/>
              </a:rPr>
              <a:t>Algoritmos genéticos</a:t>
            </a:r>
          </a:p>
          <a:p>
            <a:pPr marL="1485900" lvl="2" indent="-571500">
              <a:lnSpc>
                <a:spcPct val="107000"/>
              </a:lnSpc>
              <a:spcAft>
                <a:spcPts val="800"/>
              </a:spcAft>
              <a:buFont typeface="Courier New" panose="02070309020205020404" pitchFamily="49" charset="0"/>
              <a:buChar char="o"/>
            </a:pPr>
            <a:r>
              <a:rPr lang="es-BO" sz="2200" kern="100" dirty="0">
                <a:effectLst/>
                <a:latin typeface="Merriweather" panose="00000500000000000000" pitchFamily="2" charset="0"/>
                <a:ea typeface="Calibri" panose="020F0502020204030204" pitchFamily="34" charset="0"/>
                <a:cs typeface="Times New Roman" panose="02020603050405020304" pitchFamily="18" charset="0"/>
              </a:rPr>
              <a:t>Redes neuronales artificiales</a:t>
            </a:r>
          </a:p>
          <a:p>
            <a:pPr marL="1485900" lvl="2" indent="-571500">
              <a:lnSpc>
                <a:spcPct val="107000"/>
              </a:lnSpc>
              <a:spcAft>
                <a:spcPts val="800"/>
              </a:spcAft>
              <a:buFont typeface="Courier New" panose="02070309020205020404" pitchFamily="49" charset="0"/>
              <a:buChar char="o"/>
            </a:pPr>
            <a:r>
              <a:rPr lang="es-BO" sz="2200" kern="100" dirty="0">
                <a:latin typeface="Merriweather" panose="00000500000000000000" pitchFamily="2" charset="0"/>
                <a:ea typeface="Calibri" panose="020F0502020204030204" pitchFamily="34" charset="0"/>
                <a:cs typeface="Times New Roman" panose="02020603050405020304" pitchFamily="18" charset="0"/>
              </a:rPr>
              <a:t>…</a:t>
            </a:r>
            <a:endParaRPr lang="es-BO" sz="2200" kern="100" dirty="0">
              <a:effectLst/>
              <a:latin typeface="Merriweather" panose="00000500000000000000" pitchFamily="2" charset="0"/>
              <a:ea typeface="Calibri" panose="020F0502020204030204" pitchFamily="34" charset="0"/>
              <a:cs typeface="Times New Roman" panose="02020603050405020304" pitchFamily="18" charset="0"/>
            </a:endParaRPr>
          </a:p>
          <a:p>
            <a:pPr marL="571500" marR="0" indent="-571500">
              <a:lnSpc>
                <a:spcPct val="107000"/>
              </a:lnSpc>
              <a:spcBef>
                <a:spcPts val="0"/>
              </a:spcBef>
              <a:spcAft>
                <a:spcPts val="800"/>
              </a:spcAft>
              <a:buFont typeface="Arial" panose="020B0604020202020204" pitchFamily="34" charset="0"/>
              <a:buChar char="•"/>
            </a:pPr>
            <a:endParaRPr lang="es-BO" sz="2200" kern="100" dirty="0">
              <a:effectLst/>
              <a:latin typeface="Arial Nova" panose="020B0504020202020204" pitchFamily="34" charset="0"/>
              <a:ea typeface="Calibri" panose="020F0502020204030204" pitchFamily="34" charset="0"/>
              <a:cs typeface="Times New Roman" panose="02020603050405020304" pitchFamily="18" charset="0"/>
            </a:endParaRPr>
          </a:p>
        </p:txBody>
      </p:sp>
      <p:pic>
        <p:nvPicPr>
          <p:cNvPr id="3" name="Picture 12">
            <a:extLst>
              <a:ext uri="{FF2B5EF4-FFF2-40B4-BE49-F238E27FC236}">
                <a16:creationId xmlns:a16="http://schemas.microsoft.com/office/drawing/2014/main" id="{0D150D48-8B0C-11E3-FDC5-63B02670481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4113" r="26316"/>
          <a:stretch/>
        </p:blipFill>
        <p:spPr bwMode="auto">
          <a:xfrm>
            <a:off x="6839315" y="528817"/>
            <a:ext cx="2994043" cy="206407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A diagram of a network&#10;&#10;Description automatically generated">
            <a:extLst>
              <a:ext uri="{FF2B5EF4-FFF2-40B4-BE49-F238E27FC236}">
                <a16:creationId xmlns:a16="http://schemas.microsoft.com/office/drawing/2014/main" id="{1820E8B1-3838-D983-46AA-92E82364DBCC}"/>
              </a:ext>
            </a:extLst>
          </p:cNvPr>
          <p:cNvPicPr>
            <a:picLocks noChangeAspect="1"/>
          </p:cNvPicPr>
          <p:nvPr/>
        </p:nvPicPr>
        <p:blipFill>
          <a:blip r:embed="rId3">
            <a:clrChange>
              <a:clrFrom>
                <a:srgbClr val="FFFFFF"/>
              </a:clrFrom>
              <a:clrTo>
                <a:srgbClr val="FFFFFF">
                  <a:alpha val="0"/>
                </a:srgbClr>
              </a:clrTo>
            </a:clrChange>
            <a:duotone>
              <a:prstClr val="black"/>
              <a:schemeClr val="accent5">
                <a:tint val="45000"/>
                <a:satMod val="400000"/>
              </a:schemeClr>
            </a:duotone>
          </a:blip>
          <a:stretch>
            <a:fillRect/>
          </a:stretch>
        </p:blipFill>
        <p:spPr>
          <a:xfrm>
            <a:off x="7820352" y="2842353"/>
            <a:ext cx="3778545" cy="3711750"/>
          </a:xfrm>
          <a:prstGeom prst="rect">
            <a:avLst/>
          </a:prstGeom>
        </p:spPr>
      </p:pic>
    </p:spTree>
    <p:extLst>
      <p:ext uri="{BB962C8B-B14F-4D97-AF65-F5344CB8AC3E}">
        <p14:creationId xmlns:p14="http://schemas.microsoft.com/office/powerpoint/2010/main" val="28571952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66" name="Rectangle 2065">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6">
            <a:extLst>
              <a:ext uri="{FF2B5EF4-FFF2-40B4-BE49-F238E27FC236}">
                <a16:creationId xmlns:a16="http://schemas.microsoft.com/office/drawing/2014/main" id="{5E37EF8C-DA77-A654-9BE0-81563C9A68C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4102" r="9090" b="23985"/>
          <a:stretch/>
        </p:blipFill>
        <p:spPr bwMode="auto">
          <a:xfrm>
            <a:off x="3368232" y="10"/>
            <a:ext cx="8669532" cy="6857990"/>
          </a:xfrm>
          <a:prstGeom prst="rect">
            <a:avLst/>
          </a:prstGeom>
          <a:noFill/>
          <a:extLst>
            <a:ext uri="{909E8E84-426E-40DD-AFC4-6F175D3DCCD1}">
              <a14:hiddenFill xmlns:a14="http://schemas.microsoft.com/office/drawing/2010/main">
                <a:solidFill>
                  <a:srgbClr val="FFFFFF"/>
                </a:solidFill>
              </a14:hiddenFill>
            </a:ext>
          </a:extLst>
        </p:spPr>
      </p:pic>
      <p:sp>
        <p:nvSpPr>
          <p:cNvPr id="2068" name="Rectangle 2067">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tx1"/>
              </a:gs>
              <a:gs pos="35000">
                <a:schemeClr val="tx1">
                  <a:alpha val="78000"/>
                </a:schemeClr>
              </a:gs>
              <a:gs pos="19000">
                <a:schemeClr val="tx1">
                  <a:alpha val="38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D13D0D2-28E5-2058-2140-4D215848BC59}"/>
              </a:ext>
            </a:extLst>
          </p:cNvPr>
          <p:cNvSpPr>
            <a:spLocks noGrp="1"/>
          </p:cNvSpPr>
          <p:nvPr>
            <p:ph type="title"/>
          </p:nvPr>
        </p:nvSpPr>
        <p:spPr>
          <a:xfrm>
            <a:off x="371094" y="1161288"/>
            <a:ext cx="3438144" cy="1124712"/>
          </a:xfrm>
        </p:spPr>
        <p:txBody>
          <a:bodyPr vert="horz" lIns="91440" tIns="45720" rIns="91440" bIns="45720" rtlCol="0" anchor="b">
            <a:normAutofit/>
          </a:bodyPr>
          <a:lstStyle/>
          <a:p>
            <a:r>
              <a:rPr lang="en-US" sz="2800" dirty="0" err="1">
                <a:solidFill>
                  <a:schemeClr val="bg1"/>
                </a:solidFill>
                <a:latin typeface="+mj-lt"/>
              </a:rPr>
              <a:t>Fundamentos</a:t>
            </a:r>
            <a:r>
              <a:rPr lang="en-US" sz="2800" dirty="0">
                <a:solidFill>
                  <a:schemeClr val="bg1"/>
                </a:solidFill>
                <a:latin typeface="+mj-lt"/>
              </a:rPr>
              <a:t> de la AI</a:t>
            </a:r>
          </a:p>
        </p:txBody>
      </p:sp>
      <p:sp>
        <p:nvSpPr>
          <p:cNvPr id="2070" name="Rectangle 2069">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072" name="Rectangle 2071">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9144"/>
          </a:xfrm>
          <a:prstGeom prst="rect">
            <a:avLst/>
          </a:prstGeom>
          <a:solidFill>
            <a:schemeClr val="tx1"/>
          </a:solid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9FF62167-C819-3023-0793-34BD4F64811C}"/>
              </a:ext>
            </a:extLst>
          </p:cNvPr>
          <p:cNvSpPr txBox="1"/>
          <p:nvPr/>
        </p:nvSpPr>
        <p:spPr>
          <a:xfrm>
            <a:off x="402423" y="1056082"/>
            <a:ext cx="7555814" cy="653897"/>
          </a:xfrm>
          <a:prstGeom prst="rect">
            <a:avLst/>
          </a:prstGeom>
          <a:noFill/>
        </p:spPr>
        <p:txBody>
          <a:bodyPr wrap="square">
            <a:spAutoFit/>
          </a:bodyPr>
          <a:lstStyle/>
          <a:p>
            <a:pPr marL="0" marR="0">
              <a:lnSpc>
                <a:spcPct val="107000"/>
              </a:lnSpc>
              <a:spcBef>
                <a:spcPts val="0"/>
              </a:spcBef>
              <a:spcAft>
                <a:spcPts val="800"/>
              </a:spcAft>
            </a:pPr>
            <a:r>
              <a:rPr lang="es-BO" sz="3600" b="0" i="0" dirty="0">
                <a:solidFill>
                  <a:srgbClr val="C55A11"/>
                </a:solidFill>
                <a:effectLst/>
                <a:latin typeface="Merriweather" panose="00000500000000000000" pitchFamily="2" charset="0"/>
              </a:rPr>
              <a:t>Robots, androides, </a:t>
            </a:r>
            <a:r>
              <a:rPr lang="es-BO" sz="3600" b="0" i="0" dirty="0" err="1">
                <a:solidFill>
                  <a:srgbClr val="C55A11"/>
                </a:solidFill>
                <a:effectLst/>
                <a:latin typeface="Merriweather" panose="00000500000000000000" pitchFamily="2" charset="0"/>
              </a:rPr>
              <a:t>cyborgs</a:t>
            </a:r>
            <a:endParaRPr lang="es-BO" sz="3600" kern="100" dirty="0">
              <a:solidFill>
                <a:srgbClr val="C55A11"/>
              </a:solidFill>
              <a:effectLst/>
              <a:latin typeface="Arial Nova" panose="020B0504020202020204" pitchFamily="34" charset="0"/>
              <a:ea typeface="Calibri" panose="020F0502020204030204" pitchFamily="34" charset="0"/>
              <a:cs typeface="Times New Roman" panose="02020603050405020304" pitchFamily="18" charset="0"/>
            </a:endParaRPr>
          </a:p>
        </p:txBody>
      </p:sp>
      <p:sp>
        <p:nvSpPr>
          <p:cNvPr id="6" name="TextBox 5">
            <a:extLst>
              <a:ext uri="{FF2B5EF4-FFF2-40B4-BE49-F238E27FC236}">
                <a16:creationId xmlns:a16="http://schemas.microsoft.com/office/drawing/2014/main" id="{3511FB2C-FCA8-9F16-10CC-D0762BEB5FBF}"/>
              </a:ext>
            </a:extLst>
          </p:cNvPr>
          <p:cNvSpPr txBox="1"/>
          <p:nvPr/>
        </p:nvSpPr>
        <p:spPr>
          <a:xfrm>
            <a:off x="371094" y="2516333"/>
            <a:ext cx="5901825" cy="3123932"/>
          </a:xfrm>
          <a:prstGeom prst="rect">
            <a:avLst/>
          </a:prstGeom>
          <a:noFill/>
        </p:spPr>
        <p:txBody>
          <a:bodyPr wrap="square">
            <a:spAutoFit/>
          </a:bodyPr>
          <a:lstStyle/>
          <a:p>
            <a:r>
              <a:rPr lang="es-BO" sz="2400" dirty="0">
                <a:solidFill>
                  <a:schemeClr val="bg1"/>
                </a:solidFill>
              </a:rPr>
              <a:t>Conceptos diferentes en el ámbito de los seres artificiales:</a:t>
            </a:r>
            <a:endParaRPr lang="es-BO" sz="2000" dirty="0">
              <a:solidFill>
                <a:schemeClr val="bg1"/>
              </a:solidFill>
            </a:endParaRPr>
          </a:p>
          <a:p>
            <a:pPr marL="285750" indent="-285750">
              <a:spcAft>
                <a:spcPts val="600"/>
              </a:spcAft>
              <a:buFont typeface="Wingdings" panose="05000000000000000000" pitchFamily="2" charset="2"/>
              <a:buChar char="§"/>
            </a:pPr>
            <a:r>
              <a:rPr lang="es-BO" sz="2000" b="1" dirty="0">
                <a:solidFill>
                  <a:schemeClr val="bg1"/>
                </a:solidFill>
              </a:rPr>
              <a:t>Robots: </a:t>
            </a:r>
            <a:r>
              <a:rPr lang="es-BO" sz="2000" dirty="0">
                <a:solidFill>
                  <a:schemeClr val="bg1"/>
                </a:solidFill>
              </a:rPr>
              <a:t>máquinas para realizar tareas específicas.</a:t>
            </a:r>
          </a:p>
          <a:p>
            <a:pPr marL="285750" indent="-285750">
              <a:spcAft>
                <a:spcPts val="600"/>
              </a:spcAft>
              <a:buFont typeface="Wingdings" panose="05000000000000000000" pitchFamily="2" charset="2"/>
              <a:buChar char="§"/>
            </a:pPr>
            <a:r>
              <a:rPr lang="es-BO" sz="2000" b="1" dirty="0">
                <a:solidFill>
                  <a:schemeClr val="bg1"/>
                </a:solidFill>
              </a:rPr>
              <a:t>Androides: </a:t>
            </a:r>
            <a:r>
              <a:rPr lang="es-BO" sz="2000" dirty="0">
                <a:solidFill>
                  <a:schemeClr val="bg1"/>
                </a:solidFill>
              </a:rPr>
              <a:t>robots humanoides diseñados para imitar la apariencia y el comportamiento humanos. </a:t>
            </a:r>
          </a:p>
          <a:p>
            <a:pPr marL="285750" indent="-285750">
              <a:spcAft>
                <a:spcPts val="600"/>
              </a:spcAft>
              <a:buFont typeface="Wingdings" panose="05000000000000000000" pitchFamily="2" charset="2"/>
              <a:buChar char="§"/>
            </a:pPr>
            <a:r>
              <a:rPr lang="es-BO" sz="2000" b="1" dirty="0" err="1">
                <a:solidFill>
                  <a:schemeClr val="bg1"/>
                </a:solidFill>
              </a:rPr>
              <a:t>Cyborgs</a:t>
            </a:r>
            <a:r>
              <a:rPr lang="es-BO" sz="2000" b="1" dirty="0">
                <a:solidFill>
                  <a:schemeClr val="bg1"/>
                </a:solidFill>
              </a:rPr>
              <a:t>:</a:t>
            </a:r>
            <a:r>
              <a:rPr lang="es-BO" sz="2000" dirty="0">
                <a:solidFill>
                  <a:schemeClr val="bg1"/>
                </a:solidFill>
              </a:rPr>
              <a:t> organismos con componentes tanto biológicos como artificiales integrados en sus cuerpos</a:t>
            </a:r>
            <a:endParaRPr lang="es-BO" sz="1200" dirty="0">
              <a:solidFill>
                <a:schemeClr val="bg1"/>
              </a:solidFill>
            </a:endParaRPr>
          </a:p>
          <a:p>
            <a:endParaRPr lang="es-BO" sz="1200" dirty="0">
              <a:solidFill>
                <a:schemeClr val="bg1"/>
              </a:solidFill>
            </a:endParaRPr>
          </a:p>
        </p:txBody>
      </p:sp>
      <p:pic>
        <p:nvPicPr>
          <p:cNvPr id="7" name="Picture 6">
            <a:extLst>
              <a:ext uri="{FF2B5EF4-FFF2-40B4-BE49-F238E27FC236}">
                <a16:creationId xmlns:a16="http://schemas.microsoft.com/office/drawing/2014/main" id="{531A6D50-9CB9-9552-0EE9-2639BC732C7D}"/>
              </a:ext>
            </a:extLst>
          </p:cNvPr>
          <p:cNvPicPr>
            <a:picLocks noChangeAspect="1"/>
          </p:cNvPicPr>
          <p:nvPr/>
        </p:nvPicPr>
        <p:blipFill>
          <a:blip r:embed="rId4"/>
          <a:stretch>
            <a:fillRect/>
          </a:stretch>
        </p:blipFill>
        <p:spPr>
          <a:xfrm>
            <a:off x="1539028" y="5033114"/>
            <a:ext cx="1674968" cy="1674968"/>
          </a:xfrm>
          <a:prstGeom prst="rect">
            <a:avLst/>
          </a:prstGeom>
        </p:spPr>
      </p:pic>
      <p:pic>
        <p:nvPicPr>
          <p:cNvPr id="8" name="Picture 7">
            <a:extLst>
              <a:ext uri="{FF2B5EF4-FFF2-40B4-BE49-F238E27FC236}">
                <a16:creationId xmlns:a16="http://schemas.microsoft.com/office/drawing/2014/main" id="{6152585F-DA5A-2070-A31A-DD0DBB5451F5}"/>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2827955" y="5801918"/>
            <a:ext cx="1526621" cy="858724"/>
          </a:xfrm>
          <a:prstGeom prst="rect">
            <a:avLst/>
          </a:prstGeom>
        </p:spPr>
      </p:pic>
    </p:spTree>
    <p:extLst>
      <p:ext uri="{BB962C8B-B14F-4D97-AF65-F5344CB8AC3E}">
        <p14:creationId xmlns:p14="http://schemas.microsoft.com/office/powerpoint/2010/main" val="15118631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Artificial Intelligence vs. Machine Learning vs. Data Science">
            <a:extLst>
              <a:ext uri="{FF2B5EF4-FFF2-40B4-BE49-F238E27FC236}">
                <a16:creationId xmlns:a16="http://schemas.microsoft.com/office/drawing/2014/main" id="{C755DAB8-D16F-FDF3-B9F4-65C5D7187E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72179" y="220539"/>
            <a:ext cx="6208560" cy="4648336"/>
          </a:xfrm>
          <a:prstGeom prst="rect">
            <a:avLst/>
          </a:prstGeom>
          <a:noFill/>
          <a:extLst>
            <a:ext uri="{909E8E84-426E-40DD-AFC4-6F175D3DCCD1}">
              <a14:hiddenFill xmlns:a14="http://schemas.microsoft.com/office/drawing/2010/main">
                <a:solidFill>
                  <a:srgbClr val="FFFFFF"/>
                </a:solidFill>
              </a14:hiddenFill>
            </a:ext>
          </a:extLst>
        </p:spPr>
      </p:pic>
      <p:sp>
        <p:nvSpPr>
          <p:cNvPr id="4" name="Oval 3">
            <a:extLst>
              <a:ext uri="{FF2B5EF4-FFF2-40B4-BE49-F238E27FC236}">
                <a16:creationId xmlns:a16="http://schemas.microsoft.com/office/drawing/2014/main" id="{925990C9-9747-A5DA-80A2-93BBE6209A8F}"/>
              </a:ext>
            </a:extLst>
          </p:cNvPr>
          <p:cNvSpPr/>
          <p:nvPr/>
        </p:nvSpPr>
        <p:spPr>
          <a:xfrm>
            <a:off x="7448241" y="3437061"/>
            <a:ext cx="3216295" cy="3200400"/>
          </a:xfrm>
          <a:prstGeom prst="ellipse">
            <a:avLst/>
          </a:prstGeom>
          <a:solidFill>
            <a:srgbClr val="C55A11">
              <a:alpha val="43137"/>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a:p>
            <a:pPr algn="ctr"/>
            <a:r>
              <a:rPr lang="en-US" sz="2800" b="1" dirty="0">
                <a:solidFill>
                  <a:schemeClr val="tx1"/>
                </a:solidFill>
              </a:rPr>
              <a:t>Economics, finance and business</a:t>
            </a:r>
          </a:p>
        </p:txBody>
      </p:sp>
      <p:sp>
        <p:nvSpPr>
          <p:cNvPr id="2" name="Title 1">
            <a:extLst>
              <a:ext uri="{FF2B5EF4-FFF2-40B4-BE49-F238E27FC236}">
                <a16:creationId xmlns:a16="http://schemas.microsoft.com/office/drawing/2014/main" id="{5D13D0D2-28E5-2058-2140-4D215848BC59}"/>
              </a:ext>
            </a:extLst>
          </p:cNvPr>
          <p:cNvSpPr>
            <a:spLocks noGrp="1"/>
          </p:cNvSpPr>
          <p:nvPr>
            <p:ph type="title"/>
          </p:nvPr>
        </p:nvSpPr>
        <p:spPr>
          <a:xfrm>
            <a:off x="593104" y="0"/>
            <a:ext cx="5359458" cy="1325563"/>
          </a:xfrm>
        </p:spPr>
        <p:txBody>
          <a:bodyPr>
            <a:normAutofit/>
          </a:bodyPr>
          <a:lstStyle/>
          <a:p>
            <a:r>
              <a:rPr lang="es-BO" dirty="0"/>
              <a:t>Fundamentos de la AI</a:t>
            </a:r>
            <a:endParaRPr lang="en-US" dirty="0"/>
          </a:p>
        </p:txBody>
      </p:sp>
      <p:pic>
        <p:nvPicPr>
          <p:cNvPr id="6" name="Picture 5" descr="A diagram of a network&#10;&#10;Description automatically generated">
            <a:extLst>
              <a:ext uri="{FF2B5EF4-FFF2-40B4-BE49-F238E27FC236}">
                <a16:creationId xmlns:a16="http://schemas.microsoft.com/office/drawing/2014/main" id="{B188B02B-68A7-CB66-9641-19EC531D0A23}"/>
              </a:ext>
            </a:extLst>
          </p:cNvPr>
          <p:cNvPicPr>
            <a:picLocks noChangeAspect="1"/>
          </p:cNvPicPr>
          <p:nvPr/>
        </p:nvPicPr>
        <p:blipFill>
          <a:blip r:embed="rId3">
            <a:clrChange>
              <a:clrFrom>
                <a:srgbClr val="FFFFFF"/>
              </a:clrFrom>
              <a:clrTo>
                <a:srgbClr val="FFFFFF">
                  <a:alpha val="0"/>
                </a:srgbClr>
              </a:clrTo>
            </a:clrChange>
            <a:duotone>
              <a:prstClr val="black"/>
              <a:schemeClr val="accent5">
                <a:tint val="45000"/>
                <a:satMod val="400000"/>
              </a:schemeClr>
            </a:duotone>
          </a:blip>
          <a:stretch>
            <a:fillRect/>
          </a:stretch>
        </p:blipFill>
        <p:spPr>
          <a:xfrm>
            <a:off x="516649" y="1325563"/>
            <a:ext cx="4731985" cy="4648336"/>
          </a:xfrm>
          <a:prstGeom prst="rect">
            <a:avLst/>
          </a:prstGeom>
        </p:spPr>
      </p:pic>
      <p:sp>
        <p:nvSpPr>
          <p:cNvPr id="7" name="Oval 6">
            <a:extLst>
              <a:ext uri="{FF2B5EF4-FFF2-40B4-BE49-F238E27FC236}">
                <a16:creationId xmlns:a16="http://schemas.microsoft.com/office/drawing/2014/main" id="{E73342CF-040B-EBC9-7821-D6025E36AE29}"/>
              </a:ext>
            </a:extLst>
          </p:cNvPr>
          <p:cNvSpPr/>
          <p:nvPr/>
        </p:nvSpPr>
        <p:spPr>
          <a:xfrm>
            <a:off x="6462123" y="2615033"/>
            <a:ext cx="2072278" cy="1849391"/>
          </a:xfrm>
          <a:prstGeom prst="ellipse">
            <a:avLst/>
          </a:prstGeom>
          <a:noFill/>
          <a:ln>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2800" b="1" i="0" dirty="0">
                <a:solidFill>
                  <a:schemeClr val="tx1"/>
                </a:solidFill>
                <a:effectLst/>
                <a:latin typeface="arial" panose="020B0604020202020204" pitchFamily="34" charset="0"/>
              </a:rPr>
              <a:t>NLP*</a:t>
            </a:r>
          </a:p>
          <a:p>
            <a:pPr algn="r"/>
            <a:endParaRPr lang="en-US" sz="2800" b="1" dirty="0">
              <a:solidFill>
                <a:schemeClr val="tx1"/>
              </a:solidFill>
              <a:latin typeface="arial" panose="020B0604020202020204" pitchFamily="34" charset="0"/>
            </a:endParaRPr>
          </a:p>
          <a:p>
            <a:pPr algn="r"/>
            <a:endParaRPr lang="en-US" sz="2800" b="1" dirty="0">
              <a:solidFill>
                <a:schemeClr val="tx1"/>
              </a:solidFill>
            </a:endParaRPr>
          </a:p>
        </p:txBody>
      </p:sp>
      <p:sp>
        <p:nvSpPr>
          <p:cNvPr id="9" name="TextBox 8">
            <a:extLst>
              <a:ext uri="{FF2B5EF4-FFF2-40B4-BE49-F238E27FC236}">
                <a16:creationId xmlns:a16="http://schemas.microsoft.com/office/drawing/2014/main" id="{B5EE7872-9AD6-0D1C-9196-A1A8F0EF0AA9}"/>
              </a:ext>
            </a:extLst>
          </p:cNvPr>
          <p:cNvSpPr txBox="1"/>
          <p:nvPr/>
        </p:nvSpPr>
        <p:spPr>
          <a:xfrm>
            <a:off x="4583165" y="5225503"/>
            <a:ext cx="2335082" cy="1200329"/>
          </a:xfrm>
          <a:prstGeom prst="rect">
            <a:avLst/>
          </a:prstGeom>
          <a:noFill/>
        </p:spPr>
        <p:txBody>
          <a:bodyPr wrap="square">
            <a:spAutoFit/>
          </a:bodyPr>
          <a:lstStyle/>
          <a:p>
            <a:r>
              <a:rPr lang="en-US" b="0" i="0" dirty="0">
                <a:solidFill>
                  <a:schemeClr val="tx1"/>
                </a:solidFill>
                <a:effectLst/>
                <a:latin typeface="arial" panose="020B0604020202020204" pitchFamily="34" charset="0"/>
              </a:rPr>
              <a:t>* </a:t>
            </a:r>
            <a:r>
              <a:rPr lang="en-US" b="0" i="0" dirty="0" err="1">
                <a:solidFill>
                  <a:schemeClr val="tx1"/>
                </a:solidFill>
                <a:effectLst/>
                <a:latin typeface="arial" panose="020B0604020202020204" pitchFamily="34" charset="0"/>
              </a:rPr>
              <a:t>Procesamiento</a:t>
            </a:r>
            <a:r>
              <a:rPr lang="en-US" b="0" i="0" dirty="0">
                <a:solidFill>
                  <a:schemeClr val="tx1"/>
                </a:solidFill>
                <a:effectLst/>
                <a:latin typeface="arial" panose="020B0604020202020204" pitchFamily="34" charset="0"/>
              </a:rPr>
              <a:t> de </a:t>
            </a:r>
            <a:r>
              <a:rPr lang="en-US" b="0" i="0" dirty="0" err="1">
                <a:solidFill>
                  <a:schemeClr val="tx1"/>
                </a:solidFill>
                <a:effectLst/>
                <a:latin typeface="arial" panose="020B0604020202020204" pitchFamily="34" charset="0"/>
              </a:rPr>
              <a:t>lenguaje</a:t>
            </a:r>
            <a:r>
              <a:rPr lang="en-US" b="0" i="0" dirty="0">
                <a:solidFill>
                  <a:schemeClr val="tx1"/>
                </a:solidFill>
                <a:effectLst/>
                <a:latin typeface="arial" panose="020B0604020202020204" pitchFamily="34" charset="0"/>
              </a:rPr>
              <a:t> natural</a:t>
            </a:r>
          </a:p>
          <a:p>
            <a:r>
              <a:rPr lang="en-US" b="1" dirty="0">
                <a:solidFill>
                  <a:schemeClr val="tx1"/>
                </a:solidFill>
                <a:latin typeface="arial" panose="020B0604020202020204" pitchFamily="34" charset="0"/>
              </a:rPr>
              <a:t>N</a:t>
            </a:r>
            <a:r>
              <a:rPr lang="en-US" b="1" i="0" dirty="0">
                <a:solidFill>
                  <a:schemeClr val="tx1"/>
                </a:solidFill>
                <a:effectLst/>
                <a:latin typeface="arial" panose="020B0604020202020204" pitchFamily="34" charset="0"/>
              </a:rPr>
              <a:t>atural </a:t>
            </a:r>
            <a:r>
              <a:rPr lang="en-US" b="1" dirty="0">
                <a:solidFill>
                  <a:schemeClr val="tx1"/>
                </a:solidFill>
                <a:latin typeface="arial" panose="020B0604020202020204" pitchFamily="34" charset="0"/>
              </a:rPr>
              <a:t>L</a:t>
            </a:r>
            <a:r>
              <a:rPr lang="en-US" b="1" i="0" dirty="0">
                <a:solidFill>
                  <a:schemeClr val="tx1"/>
                </a:solidFill>
                <a:effectLst/>
                <a:latin typeface="arial" panose="020B0604020202020204" pitchFamily="34" charset="0"/>
              </a:rPr>
              <a:t>anguage </a:t>
            </a:r>
            <a:r>
              <a:rPr lang="en-US" b="1" dirty="0">
                <a:solidFill>
                  <a:schemeClr val="tx1"/>
                </a:solidFill>
                <a:latin typeface="arial" panose="020B0604020202020204" pitchFamily="34" charset="0"/>
              </a:rPr>
              <a:t>P</a:t>
            </a:r>
            <a:r>
              <a:rPr lang="en-US" b="1" i="0" dirty="0">
                <a:solidFill>
                  <a:schemeClr val="tx1"/>
                </a:solidFill>
                <a:effectLst/>
                <a:latin typeface="arial" panose="020B0604020202020204" pitchFamily="34" charset="0"/>
              </a:rPr>
              <a:t>rocessing</a:t>
            </a:r>
            <a:r>
              <a:rPr lang="en-US" b="0" i="0" dirty="0">
                <a:solidFill>
                  <a:schemeClr val="tx1"/>
                </a:solidFill>
                <a:effectLst/>
                <a:latin typeface="arial" panose="020B0604020202020204" pitchFamily="34" charset="0"/>
              </a:rPr>
              <a:t>, </a:t>
            </a:r>
            <a:r>
              <a:rPr lang="en-US" b="1" i="0" dirty="0">
                <a:solidFill>
                  <a:schemeClr val="tx1"/>
                </a:solidFill>
                <a:effectLst/>
                <a:latin typeface="arial" panose="020B0604020202020204" pitchFamily="34" charset="0"/>
              </a:rPr>
              <a:t>NLP*</a:t>
            </a:r>
            <a:endParaRPr lang="en-US" b="1" dirty="0">
              <a:solidFill>
                <a:schemeClr val="tx1"/>
              </a:solidFill>
            </a:endParaRPr>
          </a:p>
        </p:txBody>
      </p:sp>
      <p:sp>
        <p:nvSpPr>
          <p:cNvPr id="3" name="Oval 2">
            <a:extLst>
              <a:ext uri="{FF2B5EF4-FFF2-40B4-BE49-F238E27FC236}">
                <a16:creationId xmlns:a16="http://schemas.microsoft.com/office/drawing/2014/main" id="{594DF1D7-C2BA-E260-8606-4AD0CE494B47}"/>
              </a:ext>
            </a:extLst>
          </p:cNvPr>
          <p:cNvSpPr/>
          <p:nvPr/>
        </p:nvSpPr>
        <p:spPr>
          <a:xfrm>
            <a:off x="8438018" y="-3004457"/>
            <a:ext cx="1386327" cy="7713092"/>
          </a:xfrm>
          <a:prstGeom prst="ellipse">
            <a:avLst/>
          </a:prstGeom>
          <a:solidFill>
            <a:srgbClr val="FFF2CC">
              <a:alpha val="25098"/>
            </a:srgbClr>
          </a:solidFill>
          <a:ln w="28575">
            <a:solidFill>
              <a:srgbClr val="FFC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lnSpc>
                <a:spcPct val="150000"/>
              </a:lnSpc>
            </a:pPr>
            <a:r>
              <a:rPr lang="es-BO" i="0" dirty="0">
                <a:solidFill>
                  <a:schemeClr val="tx1"/>
                </a:solidFill>
                <a:effectLst/>
                <a:latin typeface="arial" panose="020B0604020202020204" pitchFamily="34" charset="0"/>
              </a:rPr>
              <a:t>IA</a:t>
            </a:r>
          </a:p>
          <a:p>
            <a:pPr algn="r">
              <a:lnSpc>
                <a:spcPct val="150000"/>
              </a:lnSpc>
            </a:pPr>
            <a:r>
              <a:rPr lang="es-BO" i="0" dirty="0">
                <a:solidFill>
                  <a:schemeClr val="tx1"/>
                </a:solidFill>
                <a:effectLst/>
                <a:latin typeface="arial" panose="020B0604020202020204" pitchFamily="34" charset="0"/>
              </a:rPr>
              <a:t>Biónica</a:t>
            </a:r>
          </a:p>
          <a:p>
            <a:pPr algn="r"/>
            <a:endParaRPr lang="en-US" sz="2400" b="1" dirty="0">
              <a:solidFill>
                <a:schemeClr val="tx1"/>
              </a:solidFill>
              <a:latin typeface="Haettenschweiler" panose="020B0706040902060204" pitchFamily="34" charset="0"/>
            </a:endParaRPr>
          </a:p>
          <a:p>
            <a:pPr algn="r"/>
            <a:endParaRPr lang="en-US" sz="2800" b="1" dirty="0">
              <a:solidFill>
                <a:schemeClr val="tx1"/>
              </a:solidFill>
            </a:endParaRPr>
          </a:p>
        </p:txBody>
      </p:sp>
    </p:spTree>
    <p:extLst>
      <p:ext uri="{BB962C8B-B14F-4D97-AF65-F5344CB8AC3E}">
        <p14:creationId xmlns:p14="http://schemas.microsoft.com/office/powerpoint/2010/main" val="32183391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9B948C-308A-10FF-7FA9-AC07D534ADF0}"/>
              </a:ext>
            </a:extLst>
          </p:cNvPr>
          <p:cNvSpPr>
            <a:spLocks noGrp="1"/>
          </p:cNvSpPr>
          <p:nvPr>
            <p:ph type="title"/>
          </p:nvPr>
        </p:nvSpPr>
        <p:spPr>
          <a:xfrm>
            <a:off x="813546" y="106941"/>
            <a:ext cx="4592172" cy="1325563"/>
          </a:xfrm>
        </p:spPr>
        <p:txBody>
          <a:bodyPr/>
          <a:lstStyle/>
          <a:p>
            <a:r>
              <a:rPr lang="es-BO" dirty="0"/>
              <a:t>NLP</a:t>
            </a:r>
            <a:endParaRPr lang="en-US" dirty="0"/>
          </a:p>
        </p:txBody>
      </p:sp>
      <p:sp>
        <p:nvSpPr>
          <p:cNvPr id="4" name="TextBox 3">
            <a:extLst>
              <a:ext uri="{FF2B5EF4-FFF2-40B4-BE49-F238E27FC236}">
                <a16:creationId xmlns:a16="http://schemas.microsoft.com/office/drawing/2014/main" id="{77559B03-82E3-F415-4E0D-D7BB8F1CE520}"/>
              </a:ext>
            </a:extLst>
          </p:cNvPr>
          <p:cNvSpPr txBox="1"/>
          <p:nvPr/>
        </p:nvSpPr>
        <p:spPr>
          <a:xfrm>
            <a:off x="813546" y="1228623"/>
            <a:ext cx="10564908" cy="5293950"/>
          </a:xfrm>
          <a:prstGeom prst="rect">
            <a:avLst/>
          </a:prstGeom>
          <a:noFill/>
        </p:spPr>
        <p:txBody>
          <a:bodyPr wrap="square">
            <a:spAutoFit/>
          </a:bodyPr>
          <a:lstStyle/>
          <a:p>
            <a:pPr marR="0">
              <a:lnSpc>
                <a:spcPct val="107000"/>
              </a:lnSpc>
              <a:spcBef>
                <a:spcPts val="0"/>
              </a:spcBef>
              <a:spcAft>
                <a:spcPts val="800"/>
              </a:spcAft>
            </a:pPr>
            <a:r>
              <a:rPr lang="es-ES" sz="2000" kern="100" dirty="0">
                <a:effectLst/>
                <a:latin typeface="Arial Nova" panose="020B0504020202020204" pitchFamily="34" charset="0"/>
                <a:ea typeface="Calibri" panose="020F0502020204030204" pitchFamily="34" charset="0"/>
                <a:cs typeface="Times New Roman" panose="02020603050405020304" pitchFamily="18" charset="0"/>
              </a:rPr>
              <a:t>Rama de la inteligencia artificial y la lingüística computacional que se centra en la interacción entre los seres humanos y las máquinas a través del lenguaje humano. </a:t>
            </a:r>
          </a:p>
          <a:p>
            <a:pPr marR="0">
              <a:lnSpc>
                <a:spcPct val="107000"/>
              </a:lnSpc>
              <a:spcBef>
                <a:spcPts val="0"/>
              </a:spcBef>
              <a:spcAft>
                <a:spcPts val="800"/>
              </a:spcAft>
            </a:pPr>
            <a:r>
              <a:rPr lang="es-ES" sz="2000" kern="100" dirty="0">
                <a:solidFill>
                  <a:srgbClr val="FF00FF"/>
                </a:solidFill>
                <a:effectLst/>
                <a:latin typeface="Arial Nova" panose="020B0504020202020204" pitchFamily="34" charset="0"/>
                <a:ea typeface="Calibri" panose="020F0502020204030204" pitchFamily="34" charset="0"/>
                <a:cs typeface="Times New Roman" panose="02020603050405020304" pitchFamily="18" charset="0"/>
              </a:rPr>
              <a:t>Objetivo: permitir que las computadoras comprendan, interpreten y generen lenguaje humano de manera similar a como lo hacen los seres humanos.</a:t>
            </a:r>
          </a:p>
          <a:p>
            <a:pPr marL="457200" marR="0" indent="-457200">
              <a:lnSpc>
                <a:spcPct val="107000"/>
              </a:lnSpc>
              <a:spcBef>
                <a:spcPts val="0"/>
              </a:spcBef>
              <a:spcAft>
                <a:spcPts val="800"/>
              </a:spcAft>
              <a:buAutoNum type="arabicPeriod"/>
            </a:pPr>
            <a:r>
              <a:rPr lang="es-ES" sz="2000" b="1" kern="100" dirty="0">
                <a:effectLst/>
                <a:latin typeface="Arial Nova" panose="020B0504020202020204" pitchFamily="34" charset="0"/>
                <a:ea typeface="Calibri" panose="020F0502020204030204" pitchFamily="34" charset="0"/>
                <a:cs typeface="Times New Roman" panose="02020603050405020304" pitchFamily="18" charset="0"/>
              </a:rPr>
              <a:t>Reconocimiento del lenguaje: </a:t>
            </a:r>
            <a:r>
              <a:rPr lang="es-ES" sz="2000" kern="100" dirty="0">
                <a:effectLst/>
                <a:latin typeface="Arial Nova" panose="020B0504020202020204" pitchFamily="34" charset="0"/>
                <a:ea typeface="Calibri" panose="020F0502020204030204" pitchFamily="34" charset="0"/>
                <a:cs typeface="Times New Roman" panose="02020603050405020304" pitchFamily="18" charset="0"/>
              </a:rPr>
              <a:t>La computadora debe ser capaz de entender el lenguaje hablado o escrito y convertirlo en una forma comprensible para su procesamiento.</a:t>
            </a:r>
          </a:p>
          <a:p>
            <a:pPr marL="457200" marR="0" indent="-457200">
              <a:lnSpc>
                <a:spcPct val="107000"/>
              </a:lnSpc>
              <a:spcBef>
                <a:spcPts val="0"/>
              </a:spcBef>
              <a:spcAft>
                <a:spcPts val="800"/>
              </a:spcAft>
              <a:buAutoNum type="arabicPeriod"/>
            </a:pPr>
            <a:r>
              <a:rPr lang="es-ES" sz="2000" b="1" kern="100" dirty="0">
                <a:effectLst/>
                <a:latin typeface="Arial Nova" panose="020B0504020202020204" pitchFamily="34" charset="0"/>
                <a:ea typeface="Calibri" panose="020F0502020204030204" pitchFamily="34" charset="0"/>
                <a:cs typeface="Times New Roman" panose="02020603050405020304" pitchFamily="18" charset="0"/>
              </a:rPr>
              <a:t>Análisis sintáctico: </a:t>
            </a:r>
            <a:r>
              <a:rPr lang="es-ES" sz="2000" kern="100" dirty="0">
                <a:effectLst/>
                <a:latin typeface="Arial Nova" panose="020B0504020202020204" pitchFamily="34" charset="0"/>
                <a:ea typeface="Calibri" panose="020F0502020204030204" pitchFamily="34" charset="0"/>
                <a:cs typeface="Times New Roman" panose="02020603050405020304" pitchFamily="18" charset="0"/>
              </a:rPr>
              <a:t>analizar la estructura gramatical de las oraciones.</a:t>
            </a:r>
          </a:p>
          <a:p>
            <a:pPr marL="457200" marR="0" indent="-457200">
              <a:lnSpc>
                <a:spcPct val="107000"/>
              </a:lnSpc>
              <a:spcBef>
                <a:spcPts val="0"/>
              </a:spcBef>
              <a:spcAft>
                <a:spcPts val="800"/>
              </a:spcAft>
              <a:buAutoNum type="arabicPeriod"/>
            </a:pPr>
            <a:r>
              <a:rPr lang="es-ES" sz="2000" b="1" kern="100" dirty="0">
                <a:effectLst/>
                <a:latin typeface="Arial Nova" panose="020B0504020202020204" pitchFamily="34" charset="0"/>
                <a:ea typeface="Calibri" panose="020F0502020204030204" pitchFamily="34" charset="0"/>
                <a:cs typeface="Times New Roman" panose="02020603050405020304" pitchFamily="18" charset="0"/>
              </a:rPr>
              <a:t>Análisis semántico: </a:t>
            </a:r>
            <a:r>
              <a:rPr lang="es-ES" sz="2000" kern="100" dirty="0">
                <a:effectLst/>
                <a:latin typeface="Arial Nova" panose="020B0504020202020204" pitchFamily="34" charset="0"/>
                <a:ea typeface="Calibri" panose="020F0502020204030204" pitchFamily="34" charset="0"/>
                <a:cs typeface="Times New Roman" panose="02020603050405020304" pitchFamily="18" charset="0"/>
              </a:rPr>
              <a:t>entender el significado de las palabras y oraciones para captar la intención y el contexto del mensaje.</a:t>
            </a:r>
          </a:p>
          <a:p>
            <a:pPr marL="457200" marR="0" indent="-457200">
              <a:lnSpc>
                <a:spcPct val="107000"/>
              </a:lnSpc>
              <a:spcBef>
                <a:spcPts val="0"/>
              </a:spcBef>
              <a:spcAft>
                <a:spcPts val="800"/>
              </a:spcAft>
              <a:buAutoNum type="arabicPeriod"/>
            </a:pPr>
            <a:r>
              <a:rPr lang="es-ES" sz="2000" b="1" kern="100" dirty="0">
                <a:effectLst/>
                <a:latin typeface="Arial Nova" panose="020B0504020202020204" pitchFamily="34" charset="0"/>
                <a:ea typeface="Calibri" panose="020F0502020204030204" pitchFamily="34" charset="0"/>
                <a:cs typeface="Times New Roman" panose="02020603050405020304" pitchFamily="18" charset="0"/>
              </a:rPr>
              <a:t>Resolución de la ambigüedad: </a:t>
            </a:r>
            <a:r>
              <a:rPr lang="es-ES" sz="2000" kern="100" dirty="0">
                <a:effectLst/>
                <a:latin typeface="Arial Nova" panose="020B0504020202020204" pitchFamily="34" charset="0"/>
                <a:ea typeface="Calibri" panose="020F0502020204030204" pitchFamily="34" charset="0"/>
                <a:cs typeface="Times New Roman" panose="02020603050405020304" pitchFamily="18" charset="0"/>
              </a:rPr>
              <a:t>El lenguaje humano a menudo es ambiguo, y el PNL debe encontrar la interpretación más adecuada en función del contexto.</a:t>
            </a:r>
          </a:p>
          <a:p>
            <a:pPr marL="457200" marR="0" indent="-457200">
              <a:lnSpc>
                <a:spcPct val="107000"/>
              </a:lnSpc>
              <a:spcBef>
                <a:spcPts val="0"/>
              </a:spcBef>
              <a:spcAft>
                <a:spcPts val="800"/>
              </a:spcAft>
              <a:buAutoNum type="arabicPeriod"/>
            </a:pPr>
            <a:r>
              <a:rPr lang="es-ES" sz="2000" b="1" kern="100" dirty="0">
                <a:effectLst/>
                <a:latin typeface="Arial Nova" panose="020B0504020202020204" pitchFamily="34" charset="0"/>
                <a:ea typeface="Calibri" panose="020F0502020204030204" pitchFamily="34" charset="0"/>
                <a:cs typeface="Times New Roman" panose="02020603050405020304" pitchFamily="18" charset="0"/>
              </a:rPr>
              <a:t>Generación de lenguaje: </a:t>
            </a:r>
            <a:r>
              <a:rPr lang="es-ES" sz="2000" kern="100" dirty="0">
                <a:effectLst/>
                <a:latin typeface="Arial Nova" panose="020B0504020202020204" pitchFamily="34" charset="0"/>
                <a:ea typeface="Calibri" panose="020F0502020204030204" pitchFamily="34" charset="0"/>
                <a:cs typeface="Times New Roman" panose="02020603050405020304" pitchFamily="18" charset="0"/>
              </a:rPr>
              <a:t>PNL también puede generar lenguaje legible para los humanos, como respuestas en diálogos o resúmenes de texto.</a:t>
            </a:r>
          </a:p>
        </p:txBody>
      </p:sp>
    </p:spTree>
    <p:extLst>
      <p:ext uri="{BB962C8B-B14F-4D97-AF65-F5344CB8AC3E}">
        <p14:creationId xmlns:p14="http://schemas.microsoft.com/office/powerpoint/2010/main" val="13720208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9B948C-308A-10FF-7FA9-AC07D534ADF0}"/>
              </a:ext>
            </a:extLst>
          </p:cNvPr>
          <p:cNvSpPr>
            <a:spLocks noGrp="1"/>
          </p:cNvSpPr>
          <p:nvPr>
            <p:ph type="title"/>
          </p:nvPr>
        </p:nvSpPr>
        <p:spPr>
          <a:xfrm>
            <a:off x="813546" y="106941"/>
            <a:ext cx="4592172" cy="1325563"/>
          </a:xfrm>
        </p:spPr>
        <p:txBody>
          <a:bodyPr/>
          <a:lstStyle/>
          <a:p>
            <a:r>
              <a:rPr lang="es-BO" dirty="0"/>
              <a:t>NLP: Aplicaciones</a:t>
            </a:r>
            <a:endParaRPr lang="en-US" dirty="0"/>
          </a:p>
        </p:txBody>
      </p:sp>
      <p:sp>
        <p:nvSpPr>
          <p:cNvPr id="3" name="TextBox 2">
            <a:extLst>
              <a:ext uri="{FF2B5EF4-FFF2-40B4-BE49-F238E27FC236}">
                <a16:creationId xmlns:a16="http://schemas.microsoft.com/office/drawing/2014/main" id="{F7756F7B-18CD-0157-0AAB-2550EE810A64}"/>
              </a:ext>
            </a:extLst>
          </p:cNvPr>
          <p:cNvSpPr txBox="1"/>
          <p:nvPr/>
        </p:nvSpPr>
        <p:spPr>
          <a:xfrm>
            <a:off x="813546" y="1228623"/>
            <a:ext cx="10564908" cy="4708981"/>
          </a:xfrm>
          <a:prstGeom prst="rect">
            <a:avLst/>
          </a:prstGeom>
          <a:noFill/>
        </p:spPr>
        <p:txBody>
          <a:bodyPr wrap="square">
            <a:spAutoFit/>
          </a:bodyPr>
          <a:lstStyle/>
          <a:p>
            <a:pPr algn="l">
              <a:buFont typeface="+mj-lt"/>
              <a:buAutoNum type="arabicPeriod"/>
            </a:pPr>
            <a:r>
              <a:rPr lang="es-ES" sz="2000" b="1" i="0" dirty="0">
                <a:effectLst/>
                <a:latin typeface="Söhne"/>
              </a:rPr>
              <a:t> Asistentes de voz: </a:t>
            </a:r>
            <a:r>
              <a:rPr lang="es-ES" sz="2000" b="0" i="0" dirty="0">
                <a:effectLst/>
                <a:latin typeface="Söhne"/>
              </a:rPr>
              <a:t>Asistentes virtuales como Siri de Apple, Alexa de Amazon, Google </a:t>
            </a:r>
            <a:r>
              <a:rPr lang="es-ES" sz="2000" b="0" i="0" dirty="0" err="1">
                <a:effectLst/>
                <a:latin typeface="Söhne"/>
              </a:rPr>
              <a:t>Assistant</a:t>
            </a:r>
            <a:r>
              <a:rPr lang="es-ES" sz="2000" b="0" i="0" dirty="0">
                <a:effectLst/>
                <a:latin typeface="Söhne"/>
              </a:rPr>
              <a:t> y Cortana de Microsoft: comprender las preguntas y comandos hablados de los usuarios y proporcionar respuestas relevantes y coherentes.</a:t>
            </a:r>
          </a:p>
          <a:p>
            <a:pPr algn="l">
              <a:buFont typeface="+mj-lt"/>
              <a:buAutoNum type="arabicPeriod"/>
            </a:pPr>
            <a:r>
              <a:rPr lang="es-ES" sz="2000" b="1" i="0" dirty="0">
                <a:effectLst/>
                <a:latin typeface="Söhne"/>
              </a:rPr>
              <a:t> </a:t>
            </a:r>
            <a:r>
              <a:rPr lang="es-ES" sz="2000" b="1" i="0" dirty="0" err="1">
                <a:effectLst/>
                <a:latin typeface="Söhne"/>
              </a:rPr>
              <a:t>Chatbots</a:t>
            </a:r>
            <a:r>
              <a:rPr lang="es-ES" sz="2000" dirty="0">
                <a:latin typeface="Söhne"/>
              </a:rPr>
              <a:t> </a:t>
            </a:r>
          </a:p>
          <a:p>
            <a:pPr algn="l">
              <a:buFont typeface="+mj-lt"/>
              <a:buAutoNum type="arabicPeriod"/>
            </a:pPr>
            <a:r>
              <a:rPr lang="es-ES" sz="2000" b="1" i="0" dirty="0">
                <a:effectLst/>
                <a:latin typeface="Söhne"/>
              </a:rPr>
              <a:t> Traducción automática</a:t>
            </a:r>
          </a:p>
          <a:p>
            <a:pPr algn="l">
              <a:buFont typeface="+mj-lt"/>
              <a:buAutoNum type="arabicPeriod"/>
            </a:pPr>
            <a:r>
              <a:rPr lang="es-ES" sz="2000" b="1" dirty="0">
                <a:latin typeface="Söhne"/>
              </a:rPr>
              <a:t> </a:t>
            </a:r>
            <a:r>
              <a:rPr lang="es-ES" sz="2000" b="1" i="0" dirty="0">
                <a:effectLst/>
                <a:latin typeface="Söhne"/>
              </a:rPr>
              <a:t>Corrección gramatical y ortográfica</a:t>
            </a:r>
          </a:p>
          <a:p>
            <a:pPr algn="l">
              <a:buFont typeface="+mj-lt"/>
              <a:buAutoNum type="arabicPeriod"/>
            </a:pPr>
            <a:r>
              <a:rPr lang="es-ES" sz="2000" b="1" i="0" dirty="0">
                <a:effectLst/>
                <a:latin typeface="Söhne"/>
              </a:rPr>
              <a:t> Análisis de sentimientos:</a:t>
            </a:r>
            <a:r>
              <a:rPr lang="es-ES" sz="2000" b="0" i="0" dirty="0">
                <a:effectLst/>
                <a:latin typeface="Söhne"/>
              </a:rPr>
              <a:t> PNL para analizar opiniones y emociones expresadas en comentarios, reseñas o publicaciones en redes sociales y determinar si son positivas, negativas o neutrales.</a:t>
            </a:r>
          </a:p>
          <a:p>
            <a:pPr algn="l">
              <a:buFont typeface="+mj-lt"/>
              <a:buAutoNum type="arabicPeriod"/>
            </a:pPr>
            <a:r>
              <a:rPr lang="es-ES" sz="2000" b="1" i="0" dirty="0">
                <a:effectLst/>
                <a:latin typeface="Söhne"/>
              </a:rPr>
              <a:t> Clasificación de texto: </a:t>
            </a:r>
            <a:r>
              <a:rPr lang="es-ES" sz="2000" b="0" i="0" dirty="0">
                <a:effectLst/>
                <a:latin typeface="Söhne"/>
              </a:rPr>
              <a:t>Clasificar automáticamente textos en diferentes categorías o temas según su contenido.</a:t>
            </a:r>
          </a:p>
          <a:p>
            <a:pPr algn="l">
              <a:buFont typeface="+mj-lt"/>
              <a:buAutoNum type="arabicPeriod"/>
            </a:pPr>
            <a:r>
              <a:rPr lang="es-ES" sz="2000" b="1" i="0" dirty="0">
                <a:effectLst/>
                <a:latin typeface="Söhne"/>
              </a:rPr>
              <a:t> Resumen automático de texto</a:t>
            </a:r>
          </a:p>
          <a:p>
            <a:pPr algn="l">
              <a:buFont typeface="+mj-lt"/>
              <a:buAutoNum type="arabicPeriod"/>
            </a:pPr>
            <a:r>
              <a:rPr lang="es-ES" sz="2000" b="1" i="0" dirty="0">
                <a:effectLst/>
                <a:latin typeface="Söhne"/>
              </a:rPr>
              <a:t> Extracción de información:</a:t>
            </a:r>
            <a:r>
              <a:rPr lang="es-ES" sz="2000" b="0" i="0" dirty="0">
                <a:effectLst/>
                <a:latin typeface="Söhne"/>
              </a:rPr>
              <a:t> nombres, ubicaciones o fechas</a:t>
            </a:r>
          </a:p>
          <a:p>
            <a:pPr algn="l">
              <a:buFont typeface="+mj-lt"/>
              <a:buAutoNum type="arabicPeriod"/>
            </a:pPr>
            <a:r>
              <a:rPr lang="es-ES" sz="2000" b="1" i="0" dirty="0">
                <a:effectLst/>
                <a:latin typeface="Söhne"/>
              </a:rPr>
              <a:t> Análisis de </a:t>
            </a:r>
            <a:r>
              <a:rPr lang="es-ES" sz="2000" b="1" dirty="0">
                <a:latin typeface="Söhne"/>
              </a:rPr>
              <a:t>B</a:t>
            </a:r>
            <a:r>
              <a:rPr lang="es-ES" sz="2000" b="1" i="0" dirty="0">
                <a:effectLst/>
                <a:latin typeface="Söhne"/>
              </a:rPr>
              <a:t>ig data</a:t>
            </a:r>
          </a:p>
          <a:p>
            <a:pPr algn="l">
              <a:buFont typeface="+mj-lt"/>
              <a:buAutoNum type="arabicPeriod"/>
            </a:pPr>
            <a:r>
              <a:rPr lang="es-ES" sz="2000" b="1" i="0" dirty="0">
                <a:effectLst/>
                <a:latin typeface="Söhne"/>
              </a:rPr>
              <a:t> Búsqueda inteligente:</a:t>
            </a:r>
            <a:r>
              <a:rPr lang="es-ES" sz="2000" b="0" i="0" dirty="0">
                <a:effectLst/>
                <a:latin typeface="Söhne"/>
              </a:rPr>
              <a:t> Los motores de búsqueda utilizan técnicas de PNL para comprender las consultas de los usuarios y proporcionar resultados más precisos y relevantes.</a:t>
            </a:r>
          </a:p>
        </p:txBody>
      </p:sp>
    </p:spTree>
    <p:extLst>
      <p:ext uri="{BB962C8B-B14F-4D97-AF65-F5344CB8AC3E}">
        <p14:creationId xmlns:p14="http://schemas.microsoft.com/office/powerpoint/2010/main" val="31833116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B692AA-7119-CA60-9133-71D25EF52A42}"/>
              </a:ext>
            </a:extLst>
          </p:cNvPr>
          <p:cNvSpPr>
            <a:spLocks noGrp="1"/>
          </p:cNvSpPr>
          <p:nvPr>
            <p:ph type="title"/>
          </p:nvPr>
        </p:nvSpPr>
        <p:spPr/>
        <p:txBody>
          <a:bodyPr/>
          <a:lstStyle/>
          <a:p>
            <a:r>
              <a:rPr lang="es-BO" dirty="0"/>
              <a:t>Fundamentos de la AI</a:t>
            </a:r>
            <a:br>
              <a:rPr lang="es-BO" dirty="0"/>
            </a:br>
            <a:r>
              <a:rPr lang="en-US" dirty="0" err="1"/>
              <a:t>Lenguajes</a:t>
            </a:r>
            <a:r>
              <a:rPr lang="en-US" dirty="0"/>
              <a:t>/software para ML y DL</a:t>
            </a:r>
          </a:p>
        </p:txBody>
      </p:sp>
      <p:sp>
        <p:nvSpPr>
          <p:cNvPr id="3" name="Content Placeholder 2">
            <a:extLst>
              <a:ext uri="{FF2B5EF4-FFF2-40B4-BE49-F238E27FC236}">
                <a16:creationId xmlns:a16="http://schemas.microsoft.com/office/drawing/2014/main" id="{B7479B1A-B190-48D1-7B87-F0B26967B22E}"/>
              </a:ext>
            </a:extLst>
          </p:cNvPr>
          <p:cNvSpPr>
            <a:spLocks noGrp="1"/>
          </p:cNvSpPr>
          <p:nvPr>
            <p:ph idx="1"/>
          </p:nvPr>
        </p:nvSpPr>
        <p:spPr/>
        <p:txBody>
          <a:bodyPr>
            <a:normAutofit lnSpcReduction="10000"/>
          </a:bodyPr>
          <a:lstStyle/>
          <a:p>
            <a:r>
              <a:rPr lang="en-US" dirty="0"/>
              <a:t>Python (</a:t>
            </a:r>
            <a:r>
              <a:rPr lang="en-US" dirty="0" err="1"/>
              <a:t>Jupyter</a:t>
            </a:r>
            <a:r>
              <a:rPr lang="en-US" dirty="0"/>
              <a:t>, Anaconda, Spyder, </a:t>
            </a:r>
            <a:r>
              <a:rPr lang="en-US" dirty="0" err="1"/>
              <a:t>Googlecolab</a:t>
            </a:r>
            <a:r>
              <a:rPr lang="en-US" dirty="0"/>
              <a:t>)</a:t>
            </a:r>
          </a:p>
          <a:p>
            <a:r>
              <a:rPr lang="en-US" dirty="0"/>
              <a:t>C++</a:t>
            </a:r>
          </a:p>
          <a:p>
            <a:r>
              <a:rPr lang="en-US" dirty="0"/>
              <a:t>R</a:t>
            </a:r>
          </a:p>
          <a:p>
            <a:r>
              <a:rPr lang="en-US" dirty="0"/>
              <a:t>Stata</a:t>
            </a:r>
          </a:p>
          <a:p>
            <a:r>
              <a:rPr lang="en-US" dirty="0" err="1">
                <a:solidFill>
                  <a:srgbClr val="FF0000"/>
                </a:solidFill>
              </a:rPr>
              <a:t>MatLab</a:t>
            </a:r>
            <a:endParaRPr lang="en-US" dirty="0">
              <a:solidFill>
                <a:srgbClr val="FF0000"/>
              </a:solidFill>
            </a:endParaRPr>
          </a:p>
          <a:p>
            <a:r>
              <a:rPr lang="en-US" dirty="0"/>
              <a:t>Mathematica</a:t>
            </a:r>
          </a:p>
          <a:p>
            <a:r>
              <a:rPr lang="en-US" dirty="0"/>
              <a:t>Excel?</a:t>
            </a:r>
          </a:p>
          <a:p>
            <a:endParaRPr lang="en-US" dirty="0"/>
          </a:p>
          <a:p>
            <a:pPr marL="0" indent="0">
              <a:buNone/>
            </a:pPr>
            <a:r>
              <a:rPr lang="en-US" dirty="0"/>
              <a:t>Computing: cloud computing, CPU, GPU, parallel computing</a:t>
            </a:r>
          </a:p>
        </p:txBody>
      </p:sp>
    </p:spTree>
    <p:extLst>
      <p:ext uri="{BB962C8B-B14F-4D97-AF65-F5344CB8AC3E}">
        <p14:creationId xmlns:p14="http://schemas.microsoft.com/office/powerpoint/2010/main" val="37282884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B692AA-7119-CA60-9133-71D25EF52A42}"/>
              </a:ext>
            </a:extLst>
          </p:cNvPr>
          <p:cNvSpPr>
            <a:spLocks noGrp="1"/>
          </p:cNvSpPr>
          <p:nvPr>
            <p:ph type="title"/>
          </p:nvPr>
        </p:nvSpPr>
        <p:spPr/>
        <p:txBody>
          <a:bodyPr/>
          <a:lstStyle/>
          <a:p>
            <a:r>
              <a:rPr lang="en-US" dirty="0"/>
              <a:t>IA </a:t>
            </a:r>
            <a:r>
              <a:rPr lang="en-US" dirty="0" err="1"/>
              <a:t>Bionica</a:t>
            </a:r>
            <a:endParaRPr lang="en-US" dirty="0"/>
          </a:p>
        </p:txBody>
      </p:sp>
      <p:sp>
        <p:nvSpPr>
          <p:cNvPr id="3" name="Content Placeholder 2">
            <a:extLst>
              <a:ext uri="{FF2B5EF4-FFF2-40B4-BE49-F238E27FC236}">
                <a16:creationId xmlns:a16="http://schemas.microsoft.com/office/drawing/2014/main" id="{B7479B1A-B190-48D1-7B87-F0B26967B22E}"/>
              </a:ext>
            </a:extLst>
          </p:cNvPr>
          <p:cNvSpPr>
            <a:spLocks noGrp="1"/>
          </p:cNvSpPr>
          <p:nvPr>
            <p:ph idx="1"/>
          </p:nvPr>
        </p:nvSpPr>
        <p:spPr>
          <a:xfrm>
            <a:off x="838200" y="1825625"/>
            <a:ext cx="8088086" cy="4351338"/>
          </a:xfrm>
        </p:spPr>
        <p:txBody>
          <a:bodyPr>
            <a:normAutofit/>
          </a:bodyPr>
          <a:lstStyle/>
          <a:p>
            <a:pPr marL="0" indent="0">
              <a:buNone/>
            </a:pPr>
            <a:r>
              <a:rPr lang="es-BO" dirty="0"/>
              <a:t>No es equivalente a la ingeniería biónica, pero está relacionada</a:t>
            </a:r>
          </a:p>
          <a:p>
            <a:r>
              <a:rPr lang="es-BO" dirty="0"/>
              <a:t>Algoritmos genéticos</a:t>
            </a:r>
          </a:p>
          <a:p>
            <a:r>
              <a:rPr lang="es-BO" dirty="0"/>
              <a:t>Inteligencia artificial bio-inspirada</a:t>
            </a:r>
          </a:p>
          <a:p>
            <a:endParaRPr lang="es-BO" dirty="0"/>
          </a:p>
        </p:txBody>
      </p:sp>
    </p:spTree>
    <p:extLst>
      <p:ext uri="{BB962C8B-B14F-4D97-AF65-F5344CB8AC3E}">
        <p14:creationId xmlns:p14="http://schemas.microsoft.com/office/powerpoint/2010/main" val="41648575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B692AA-7119-CA60-9133-71D25EF52A42}"/>
              </a:ext>
            </a:extLst>
          </p:cNvPr>
          <p:cNvSpPr>
            <a:spLocks noGrp="1"/>
          </p:cNvSpPr>
          <p:nvPr>
            <p:ph type="title"/>
          </p:nvPr>
        </p:nvSpPr>
        <p:spPr/>
        <p:txBody>
          <a:bodyPr/>
          <a:lstStyle/>
          <a:p>
            <a:r>
              <a:rPr lang="es-BO" dirty="0"/>
              <a:t>Fundamentos de la AI</a:t>
            </a:r>
            <a:br>
              <a:rPr lang="es-BO" dirty="0"/>
            </a:br>
            <a:r>
              <a:rPr lang="en-US" dirty="0" err="1"/>
              <a:t>Lenguajes</a:t>
            </a:r>
            <a:r>
              <a:rPr lang="en-US" dirty="0"/>
              <a:t>/software para NLP</a:t>
            </a:r>
          </a:p>
        </p:txBody>
      </p:sp>
      <p:sp>
        <p:nvSpPr>
          <p:cNvPr id="3" name="Content Placeholder 2">
            <a:extLst>
              <a:ext uri="{FF2B5EF4-FFF2-40B4-BE49-F238E27FC236}">
                <a16:creationId xmlns:a16="http://schemas.microsoft.com/office/drawing/2014/main" id="{B7479B1A-B190-48D1-7B87-F0B26967B22E}"/>
              </a:ext>
            </a:extLst>
          </p:cNvPr>
          <p:cNvSpPr>
            <a:spLocks noGrp="1"/>
          </p:cNvSpPr>
          <p:nvPr>
            <p:ph idx="1"/>
          </p:nvPr>
        </p:nvSpPr>
        <p:spPr/>
        <p:txBody>
          <a:bodyPr>
            <a:normAutofit/>
          </a:bodyPr>
          <a:lstStyle/>
          <a:p>
            <a:r>
              <a:rPr lang="en-US" dirty="0"/>
              <a:t>Python</a:t>
            </a:r>
          </a:p>
          <a:p>
            <a:r>
              <a:rPr lang="en-US" dirty="0"/>
              <a:t>Hugging Face Transformers: GPT, BERT</a:t>
            </a:r>
          </a:p>
          <a:p>
            <a:r>
              <a:rPr lang="en-US" dirty="0"/>
              <a:t>OpenAI GPT-3 API</a:t>
            </a:r>
          </a:p>
          <a:p>
            <a:r>
              <a:rPr lang="en-US" dirty="0"/>
              <a:t>NVIDIA CUDA and </a:t>
            </a:r>
            <a:r>
              <a:rPr lang="en-US" dirty="0" err="1"/>
              <a:t>cuDNN</a:t>
            </a:r>
            <a:r>
              <a:rPr lang="en-US" dirty="0"/>
              <a:t>(Compute Unified Device Architecture) and </a:t>
            </a:r>
            <a:r>
              <a:rPr lang="en-US" dirty="0" err="1"/>
              <a:t>cuDNN</a:t>
            </a:r>
            <a:r>
              <a:rPr lang="en-US" dirty="0"/>
              <a:t> (CUDA Deep Neural Network)</a:t>
            </a:r>
          </a:p>
          <a:p>
            <a:r>
              <a:rPr lang="en-US" dirty="0"/>
              <a:t>Amazon </a:t>
            </a:r>
            <a:r>
              <a:rPr lang="en-US" dirty="0" err="1"/>
              <a:t>SageMaker</a:t>
            </a:r>
            <a:r>
              <a:rPr lang="en-US" dirty="0"/>
              <a:t>: Amazon </a:t>
            </a:r>
            <a:r>
              <a:rPr lang="en-US" dirty="0" err="1"/>
              <a:t>SageMaker</a:t>
            </a:r>
            <a:r>
              <a:rPr lang="en-US" dirty="0"/>
              <a:t> / Amazon Web Services (AWS).</a:t>
            </a:r>
          </a:p>
          <a:p>
            <a:pPr marL="0" indent="0">
              <a:buNone/>
            </a:pPr>
            <a:endParaRPr lang="en-US" dirty="0"/>
          </a:p>
          <a:p>
            <a:pPr marL="0" indent="0">
              <a:buNone/>
            </a:pPr>
            <a:r>
              <a:rPr lang="en-US" dirty="0"/>
              <a:t>Computing: cloud computing, CPU, GPU, parallel computing</a:t>
            </a:r>
          </a:p>
        </p:txBody>
      </p:sp>
    </p:spTree>
    <p:extLst>
      <p:ext uri="{BB962C8B-B14F-4D97-AF65-F5344CB8AC3E}">
        <p14:creationId xmlns:p14="http://schemas.microsoft.com/office/powerpoint/2010/main" val="260876127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B692AA-7119-CA60-9133-71D25EF52A42}"/>
              </a:ext>
            </a:extLst>
          </p:cNvPr>
          <p:cNvSpPr>
            <a:spLocks noGrp="1"/>
          </p:cNvSpPr>
          <p:nvPr>
            <p:ph type="title"/>
          </p:nvPr>
        </p:nvSpPr>
        <p:spPr/>
        <p:txBody>
          <a:bodyPr/>
          <a:lstStyle/>
          <a:p>
            <a:r>
              <a:rPr lang="es-BO" dirty="0"/>
              <a:t>Fundamentos de la AI</a:t>
            </a:r>
            <a:br>
              <a:rPr lang="es-BO" dirty="0"/>
            </a:br>
            <a:r>
              <a:rPr lang="en-US" dirty="0" err="1"/>
              <a:t>Lenguajes</a:t>
            </a:r>
            <a:r>
              <a:rPr lang="en-US" dirty="0"/>
              <a:t>/software para ML, DL y NPL</a:t>
            </a:r>
          </a:p>
        </p:txBody>
      </p:sp>
      <p:sp>
        <p:nvSpPr>
          <p:cNvPr id="3" name="Content Placeholder 2">
            <a:extLst>
              <a:ext uri="{FF2B5EF4-FFF2-40B4-BE49-F238E27FC236}">
                <a16:creationId xmlns:a16="http://schemas.microsoft.com/office/drawing/2014/main" id="{B7479B1A-B190-48D1-7B87-F0B26967B22E}"/>
              </a:ext>
            </a:extLst>
          </p:cNvPr>
          <p:cNvSpPr>
            <a:spLocks noGrp="1"/>
          </p:cNvSpPr>
          <p:nvPr>
            <p:ph idx="1"/>
          </p:nvPr>
        </p:nvSpPr>
        <p:spPr/>
        <p:txBody>
          <a:bodyPr>
            <a:normAutofit/>
          </a:bodyPr>
          <a:lstStyle/>
          <a:p>
            <a:r>
              <a:rPr lang="en-US" dirty="0"/>
              <a:t>Python (</a:t>
            </a:r>
            <a:r>
              <a:rPr lang="en-US" dirty="0" err="1"/>
              <a:t>Jupyter</a:t>
            </a:r>
            <a:r>
              <a:rPr lang="en-US" dirty="0"/>
              <a:t>, Anaconda, Spyder, </a:t>
            </a:r>
            <a:r>
              <a:rPr lang="en-US" dirty="0" err="1"/>
              <a:t>Googlecolab</a:t>
            </a:r>
            <a:r>
              <a:rPr lang="en-US" dirty="0"/>
              <a:t>)</a:t>
            </a:r>
          </a:p>
          <a:p>
            <a:pPr marL="0" indent="0">
              <a:buNone/>
            </a:pPr>
            <a:endParaRPr lang="en-US" dirty="0"/>
          </a:p>
          <a:p>
            <a:pPr marL="0" indent="0">
              <a:buNone/>
            </a:pPr>
            <a:r>
              <a:rPr lang="es-ES" sz="3200" dirty="0"/>
              <a:t>Puedo </a:t>
            </a:r>
            <a:r>
              <a:rPr lang="es-ES" sz="3200" dirty="0" err="1"/>
              <a:t>compartit</a:t>
            </a:r>
            <a:r>
              <a:rPr lang="es-ES" sz="3200" dirty="0"/>
              <a:t> códigos Python, pero tienen que instalar Anaconda y algún IDE como Spyder o </a:t>
            </a:r>
            <a:r>
              <a:rPr lang="es-ES" sz="3200" dirty="0" err="1"/>
              <a:t>Jupyter</a:t>
            </a:r>
            <a:endParaRPr lang="es-ES" sz="3200" dirty="0"/>
          </a:p>
          <a:p>
            <a:pPr marL="0" indent="0">
              <a:buNone/>
            </a:pPr>
            <a:endParaRPr lang="es-ES" sz="3200" dirty="0"/>
          </a:p>
          <a:p>
            <a:r>
              <a:rPr lang="es-ES" sz="3200" dirty="0"/>
              <a:t>R</a:t>
            </a:r>
          </a:p>
          <a:p>
            <a:r>
              <a:rPr lang="es-ES" sz="3200" dirty="0" err="1"/>
              <a:t>MatLaB</a:t>
            </a:r>
            <a:endParaRPr lang="en-US" sz="3200" dirty="0"/>
          </a:p>
        </p:txBody>
      </p:sp>
    </p:spTree>
    <p:extLst>
      <p:ext uri="{BB962C8B-B14F-4D97-AF65-F5344CB8AC3E}">
        <p14:creationId xmlns:p14="http://schemas.microsoft.com/office/powerpoint/2010/main" val="22676660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7" name="Rectangle 1040">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itle 1">
            <a:extLst>
              <a:ext uri="{FF2B5EF4-FFF2-40B4-BE49-F238E27FC236}">
                <a16:creationId xmlns:a16="http://schemas.microsoft.com/office/drawing/2014/main" id="{FBAFD3DF-FE10-A34F-F540-B18771DF5700}"/>
              </a:ext>
            </a:extLst>
          </p:cNvPr>
          <p:cNvSpPr>
            <a:spLocks noGrp="1"/>
          </p:cNvSpPr>
          <p:nvPr>
            <p:ph type="title"/>
          </p:nvPr>
        </p:nvSpPr>
        <p:spPr>
          <a:xfrm>
            <a:off x="1295400" y="669925"/>
            <a:ext cx="4800600" cy="1325563"/>
          </a:xfrm>
        </p:spPr>
        <p:txBody>
          <a:bodyPr anchor="b">
            <a:normAutofit/>
          </a:bodyPr>
          <a:lstStyle/>
          <a:p>
            <a:r>
              <a:rPr lang="en-US">
                <a:solidFill>
                  <a:schemeClr val="bg1"/>
                </a:solidFill>
              </a:rPr>
              <a:t>R.M. Gonzales Martinez</a:t>
            </a:r>
          </a:p>
        </p:txBody>
      </p:sp>
      <p:cxnSp>
        <p:nvCxnSpPr>
          <p:cNvPr id="1048" name="Straight Connector 1042">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 y="2026340"/>
            <a:ext cx="6095999"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51AFA6CF-A1CD-567C-DE38-C30B03334960}"/>
              </a:ext>
            </a:extLst>
          </p:cNvPr>
          <p:cNvSpPr>
            <a:spLocks noGrp="1"/>
          </p:cNvSpPr>
          <p:nvPr>
            <p:ph idx="1"/>
          </p:nvPr>
        </p:nvSpPr>
        <p:spPr>
          <a:xfrm>
            <a:off x="1295400" y="2288833"/>
            <a:ext cx="4800600" cy="3711571"/>
          </a:xfrm>
        </p:spPr>
        <p:txBody>
          <a:bodyPr>
            <a:normAutofit/>
          </a:bodyPr>
          <a:lstStyle/>
          <a:p>
            <a:pPr marL="0" indent="0">
              <a:buNone/>
            </a:pPr>
            <a:r>
              <a:rPr lang="es-ES" sz="1700">
                <a:solidFill>
                  <a:schemeClr val="bg1"/>
                </a:solidFill>
              </a:rPr>
              <a:t>Investigador postdoctoral en la Real Academia de Ciencias de los Países Bajos.  Doctor en Negocios internacionales por la Universitetet i Agder (Noruega), Máster en Estadística Aplicada por la Universidad de Alcalá (España).  Científico de datos postdoctoral en CASUS (Helmholtz-Zentrum Dresden-Rossendorf, Alemania), y consultor postdoctoral de la Universidad de Groningen, consultor del Centro de Estudios Demográficos de la Universitat Autònoma de Barcelona, ​​consultor de la Agencia Italiana de Cooperación al Desarrollo, del Fondo de Población de las Naciones Unidas (UNFPA) y de la Iniciativa de Pobreza y Desarrollo Humano de Oxford (OPHI, de la Universidad de Oxford).</a:t>
            </a:r>
          </a:p>
        </p:txBody>
      </p:sp>
      <p:cxnSp>
        <p:nvCxnSpPr>
          <p:cNvPr id="1049" name="Straight Connector 1044">
            <a:extLst>
              <a:ext uri="{FF2B5EF4-FFF2-40B4-BE49-F238E27FC236}">
                <a16:creationId xmlns:a16="http://schemas.microsoft.com/office/drawing/2014/main" id="{B7188D9B-1674-419B-A379-D1632A7EC3A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829053" y="0"/>
            <a:ext cx="0" cy="685800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ABB1010E-10D9-F7C5-BCF0-FA0D3B82EBD2}"/>
              </a:ext>
            </a:extLst>
          </p:cNvPr>
          <p:cNvPicPr>
            <a:picLocks noChangeAspect="1"/>
          </p:cNvPicPr>
          <p:nvPr/>
        </p:nvPicPr>
        <p:blipFill>
          <a:blip r:embed="rId2"/>
          <a:stretch>
            <a:fillRect/>
          </a:stretch>
        </p:blipFill>
        <p:spPr>
          <a:xfrm>
            <a:off x="6583680" y="18317"/>
            <a:ext cx="5288129" cy="6839681"/>
          </a:xfrm>
          <a:prstGeom prst="rect">
            <a:avLst/>
          </a:prstGeom>
        </p:spPr>
      </p:pic>
    </p:spTree>
    <p:extLst>
      <p:ext uri="{BB962C8B-B14F-4D97-AF65-F5344CB8AC3E}">
        <p14:creationId xmlns:p14="http://schemas.microsoft.com/office/powerpoint/2010/main" val="419568904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13D0D2-28E5-2058-2140-4D215848BC59}"/>
              </a:ext>
            </a:extLst>
          </p:cNvPr>
          <p:cNvSpPr>
            <a:spLocks noGrp="1"/>
          </p:cNvSpPr>
          <p:nvPr>
            <p:ph type="title"/>
          </p:nvPr>
        </p:nvSpPr>
        <p:spPr>
          <a:xfrm>
            <a:off x="593104" y="0"/>
            <a:ext cx="5359458" cy="1325563"/>
          </a:xfrm>
        </p:spPr>
        <p:txBody>
          <a:bodyPr>
            <a:normAutofit/>
          </a:bodyPr>
          <a:lstStyle/>
          <a:p>
            <a:r>
              <a:rPr lang="es-BO" dirty="0"/>
              <a:t>Aplicaciones</a:t>
            </a:r>
            <a:endParaRPr lang="en-US" dirty="0"/>
          </a:p>
        </p:txBody>
      </p:sp>
      <p:pic>
        <p:nvPicPr>
          <p:cNvPr id="4" name="Picture 3">
            <a:extLst>
              <a:ext uri="{FF2B5EF4-FFF2-40B4-BE49-F238E27FC236}">
                <a16:creationId xmlns:a16="http://schemas.microsoft.com/office/drawing/2014/main" id="{2B665F9E-5FA2-93CC-81A9-9E2986288515}"/>
              </a:ext>
            </a:extLst>
          </p:cNvPr>
          <p:cNvPicPr>
            <a:picLocks noChangeAspect="1"/>
          </p:cNvPicPr>
          <p:nvPr/>
        </p:nvPicPr>
        <p:blipFill>
          <a:blip r:embed="rId2"/>
          <a:stretch>
            <a:fillRect/>
          </a:stretch>
        </p:blipFill>
        <p:spPr>
          <a:xfrm>
            <a:off x="4242803" y="328952"/>
            <a:ext cx="7179940" cy="5877283"/>
          </a:xfrm>
          <a:prstGeom prst="rect">
            <a:avLst/>
          </a:prstGeom>
        </p:spPr>
      </p:pic>
      <p:sp>
        <p:nvSpPr>
          <p:cNvPr id="5" name="TextBox 4">
            <a:extLst>
              <a:ext uri="{FF2B5EF4-FFF2-40B4-BE49-F238E27FC236}">
                <a16:creationId xmlns:a16="http://schemas.microsoft.com/office/drawing/2014/main" id="{9FAFD2B0-2C73-FDBF-649A-94D7C15E0666}"/>
              </a:ext>
            </a:extLst>
          </p:cNvPr>
          <p:cNvSpPr txBox="1"/>
          <p:nvPr/>
        </p:nvSpPr>
        <p:spPr>
          <a:xfrm>
            <a:off x="769258" y="1509485"/>
            <a:ext cx="2757714" cy="1754326"/>
          </a:xfrm>
          <a:prstGeom prst="rect">
            <a:avLst/>
          </a:prstGeom>
          <a:noFill/>
        </p:spPr>
        <p:txBody>
          <a:bodyPr wrap="square" rtlCol="0">
            <a:spAutoFit/>
          </a:bodyPr>
          <a:lstStyle/>
          <a:p>
            <a:pPr marL="285750" indent="-285750">
              <a:buFont typeface="Arial" panose="020B0604020202020204" pitchFamily="34" charset="0"/>
              <a:buChar char="•"/>
            </a:pPr>
            <a:r>
              <a:rPr lang="es-BO" dirty="0"/>
              <a:t>Inflación es un “impuesto” a los pobres por sus efectos asimétricos, aumentando la desigualdad </a:t>
            </a:r>
          </a:p>
        </p:txBody>
      </p:sp>
    </p:spTree>
    <p:extLst>
      <p:ext uri="{BB962C8B-B14F-4D97-AF65-F5344CB8AC3E}">
        <p14:creationId xmlns:p14="http://schemas.microsoft.com/office/powerpoint/2010/main" val="30278571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13D0D2-28E5-2058-2140-4D215848BC59}"/>
              </a:ext>
            </a:extLst>
          </p:cNvPr>
          <p:cNvSpPr>
            <a:spLocks noGrp="1"/>
          </p:cNvSpPr>
          <p:nvPr>
            <p:ph type="title"/>
          </p:nvPr>
        </p:nvSpPr>
        <p:spPr>
          <a:xfrm>
            <a:off x="593104" y="0"/>
            <a:ext cx="5359458" cy="1325563"/>
          </a:xfrm>
        </p:spPr>
        <p:txBody>
          <a:bodyPr>
            <a:normAutofit/>
          </a:bodyPr>
          <a:lstStyle/>
          <a:p>
            <a:r>
              <a:rPr lang="es-BO" dirty="0"/>
              <a:t>Aplicaciones</a:t>
            </a:r>
            <a:endParaRPr lang="en-US" dirty="0"/>
          </a:p>
        </p:txBody>
      </p:sp>
      <p:sp>
        <p:nvSpPr>
          <p:cNvPr id="5" name="TextBox 4">
            <a:extLst>
              <a:ext uri="{FF2B5EF4-FFF2-40B4-BE49-F238E27FC236}">
                <a16:creationId xmlns:a16="http://schemas.microsoft.com/office/drawing/2014/main" id="{9FAFD2B0-2C73-FDBF-649A-94D7C15E0666}"/>
              </a:ext>
            </a:extLst>
          </p:cNvPr>
          <p:cNvSpPr txBox="1"/>
          <p:nvPr/>
        </p:nvSpPr>
        <p:spPr>
          <a:xfrm>
            <a:off x="769258" y="1509485"/>
            <a:ext cx="3294742" cy="4093428"/>
          </a:xfrm>
          <a:prstGeom prst="rect">
            <a:avLst/>
          </a:prstGeom>
          <a:noFill/>
        </p:spPr>
        <p:txBody>
          <a:bodyPr wrap="square" rtlCol="0">
            <a:spAutoFit/>
          </a:bodyPr>
          <a:lstStyle/>
          <a:p>
            <a:pPr marL="285750" indent="-285750">
              <a:buFont typeface="Arial" panose="020B0604020202020204" pitchFamily="34" charset="0"/>
              <a:buChar char="•"/>
            </a:pPr>
            <a:r>
              <a:rPr lang="es-ES" sz="2000" dirty="0"/>
              <a:t>Una especie es considerada semélpara si se caracteriza por tener un único episodio reproductivo antes de morir</a:t>
            </a:r>
          </a:p>
          <a:p>
            <a:pPr marL="285750" indent="-285750">
              <a:buFont typeface="Arial" panose="020B0604020202020204" pitchFamily="34" charset="0"/>
              <a:buChar char="•"/>
            </a:pPr>
            <a:r>
              <a:rPr lang="es-ES" sz="2000" dirty="0"/>
              <a:t>Algoritmos genéticos semélparos se utilizan para estimar los parámetros óptimos de un filtro de reducción de ruido (estimación de la inflación núcleo). </a:t>
            </a:r>
            <a:endParaRPr lang="es-BO" sz="2000" dirty="0"/>
          </a:p>
        </p:txBody>
      </p:sp>
      <p:pic>
        <p:nvPicPr>
          <p:cNvPr id="6" name="Picture 5">
            <a:extLst>
              <a:ext uri="{FF2B5EF4-FFF2-40B4-BE49-F238E27FC236}">
                <a16:creationId xmlns:a16="http://schemas.microsoft.com/office/drawing/2014/main" id="{0A655F3E-59A3-7A0A-B1B6-47D1149F3C75}"/>
              </a:ext>
            </a:extLst>
          </p:cNvPr>
          <p:cNvPicPr>
            <a:picLocks noChangeAspect="1"/>
          </p:cNvPicPr>
          <p:nvPr/>
        </p:nvPicPr>
        <p:blipFill>
          <a:blip r:embed="rId2"/>
          <a:stretch>
            <a:fillRect/>
          </a:stretch>
        </p:blipFill>
        <p:spPr>
          <a:xfrm>
            <a:off x="4724447" y="170986"/>
            <a:ext cx="7300593" cy="3261643"/>
          </a:xfrm>
          <a:prstGeom prst="rect">
            <a:avLst/>
          </a:prstGeom>
        </p:spPr>
      </p:pic>
      <p:pic>
        <p:nvPicPr>
          <p:cNvPr id="8" name="Picture 7">
            <a:extLst>
              <a:ext uri="{FF2B5EF4-FFF2-40B4-BE49-F238E27FC236}">
                <a16:creationId xmlns:a16="http://schemas.microsoft.com/office/drawing/2014/main" id="{466DD34E-F2E0-203E-C34E-46168B82134A}"/>
              </a:ext>
            </a:extLst>
          </p:cNvPr>
          <p:cNvPicPr>
            <a:picLocks noChangeAspect="1"/>
          </p:cNvPicPr>
          <p:nvPr/>
        </p:nvPicPr>
        <p:blipFill>
          <a:blip r:embed="rId3"/>
          <a:stretch>
            <a:fillRect/>
          </a:stretch>
        </p:blipFill>
        <p:spPr>
          <a:xfrm>
            <a:off x="5387321" y="3161014"/>
            <a:ext cx="5598506" cy="3370414"/>
          </a:xfrm>
          <a:prstGeom prst="rect">
            <a:avLst/>
          </a:prstGeom>
        </p:spPr>
      </p:pic>
    </p:spTree>
    <p:extLst>
      <p:ext uri="{BB962C8B-B14F-4D97-AF65-F5344CB8AC3E}">
        <p14:creationId xmlns:p14="http://schemas.microsoft.com/office/powerpoint/2010/main" val="285120957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13D0D2-28E5-2058-2140-4D215848BC59}"/>
              </a:ext>
            </a:extLst>
          </p:cNvPr>
          <p:cNvSpPr>
            <a:spLocks noGrp="1"/>
          </p:cNvSpPr>
          <p:nvPr>
            <p:ph type="title"/>
          </p:nvPr>
        </p:nvSpPr>
        <p:spPr>
          <a:xfrm>
            <a:off x="593104" y="0"/>
            <a:ext cx="5359458" cy="1325563"/>
          </a:xfrm>
        </p:spPr>
        <p:txBody>
          <a:bodyPr>
            <a:normAutofit/>
          </a:bodyPr>
          <a:lstStyle/>
          <a:p>
            <a:r>
              <a:rPr lang="es-BO" dirty="0"/>
              <a:t>Aplicaciones</a:t>
            </a:r>
            <a:endParaRPr lang="en-US" dirty="0"/>
          </a:p>
        </p:txBody>
      </p:sp>
      <p:sp>
        <p:nvSpPr>
          <p:cNvPr id="5" name="TextBox 4">
            <a:extLst>
              <a:ext uri="{FF2B5EF4-FFF2-40B4-BE49-F238E27FC236}">
                <a16:creationId xmlns:a16="http://schemas.microsoft.com/office/drawing/2014/main" id="{9FAFD2B0-2C73-FDBF-649A-94D7C15E0666}"/>
              </a:ext>
            </a:extLst>
          </p:cNvPr>
          <p:cNvSpPr txBox="1"/>
          <p:nvPr/>
        </p:nvSpPr>
        <p:spPr>
          <a:xfrm>
            <a:off x="769258" y="1509485"/>
            <a:ext cx="2757714" cy="923330"/>
          </a:xfrm>
          <a:prstGeom prst="rect">
            <a:avLst/>
          </a:prstGeom>
          <a:noFill/>
        </p:spPr>
        <p:txBody>
          <a:bodyPr wrap="square" rtlCol="0">
            <a:spAutoFit/>
          </a:bodyPr>
          <a:lstStyle/>
          <a:p>
            <a:pPr marL="285750" indent="-285750">
              <a:buFont typeface="Arial" panose="020B0604020202020204" pitchFamily="34" charset="0"/>
              <a:buChar char="•"/>
            </a:pPr>
            <a:r>
              <a:rPr lang="es-ES" dirty="0"/>
              <a:t>Datos de inflación y desigualdad medida por el coeficiente de Gini</a:t>
            </a:r>
            <a:endParaRPr lang="es-BO" dirty="0"/>
          </a:p>
        </p:txBody>
      </p:sp>
      <p:pic>
        <p:nvPicPr>
          <p:cNvPr id="4" name="Picture 3">
            <a:extLst>
              <a:ext uri="{FF2B5EF4-FFF2-40B4-BE49-F238E27FC236}">
                <a16:creationId xmlns:a16="http://schemas.microsoft.com/office/drawing/2014/main" id="{2A932BCE-BF3F-63B9-C64F-693C1616516F}"/>
              </a:ext>
            </a:extLst>
          </p:cNvPr>
          <p:cNvPicPr>
            <a:picLocks noChangeAspect="1"/>
          </p:cNvPicPr>
          <p:nvPr/>
        </p:nvPicPr>
        <p:blipFill>
          <a:blip r:embed="rId2"/>
          <a:stretch>
            <a:fillRect/>
          </a:stretch>
        </p:blipFill>
        <p:spPr>
          <a:xfrm>
            <a:off x="4132496" y="151225"/>
            <a:ext cx="7580533" cy="6454336"/>
          </a:xfrm>
          <a:prstGeom prst="rect">
            <a:avLst/>
          </a:prstGeom>
        </p:spPr>
      </p:pic>
    </p:spTree>
    <p:extLst>
      <p:ext uri="{BB962C8B-B14F-4D97-AF65-F5344CB8AC3E}">
        <p14:creationId xmlns:p14="http://schemas.microsoft.com/office/powerpoint/2010/main" val="427529313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97072FB-B310-91C6-3E44-8091C686CAD6}"/>
              </a:ext>
            </a:extLst>
          </p:cNvPr>
          <p:cNvPicPr>
            <a:picLocks noChangeAspect="1"/>
          </p:cNvPicPr>
          <p:nvPr/>
        </p:nvPicPr>
        <p:blipFill>
          <a:blip r:embed="rId2"/>
          <a:stretch>
            <a:fillRect/>
          </a:stretch>
        </p:blipFill>
        <p:spPr>
          <a:xfrm>
            <a:off x="2365739" y="185057"/>
            <a:ext cx="9390832" cy="6122960"/>
          </a:xfrm>
          <a:prstGeom prst="rect">
            <a:avLst/>
          </a:prstGeom>
        </p:spPr>
      </p:pic>
      <p:sp>
        <p:nvSpPr>
          <p:cNvPr id="2" name="Title 1">
            <a:extLst>
              <a:ext uri="{FF2B5EF4-FFF2-40B4-BE49-F238E27FC236}">
                <a16:creationId xmlns:a16="http://schemas.microsoft.com/office/drawing/2014/main" id="{5D13D0D2-28E5-2058-2140-4D215848BC59}"/>
              </a:ext>
            </a:extLst>
          </p:cNvPr>
          <p:cNvSpPr>
            <a:spLocks noGrp="1"/>
          </p:cNvSpPr>
          <p:nvPr>
            <p:ph type="title"/>
          </p:nvPr>
        </p:nvSpPr>
        <p:spPr>
          <a:xfrm>
            <a:off x="593104" y="0"/>
            <a:ext cx="5359458" cy="1325563"/>
          </a:xfrm>
        </p:spPr>
        <p:txBody>
          <a:bodyPr>
            <a:normAutofit/>
          </a:bodyPr>
          <a:lstStyle/>
          <a:p>
            <a:r>
              <a:rPr lang="es-BO" dirty="0"/>
              <a:t>Aplicaciones</a:t>
            </a:r>
            <a:endParaRPr lang="en-US" dirty="0"/>
          </a:p>
        </p:txBody>
      </p:sp>
      <p:sp>
        <p:nvSpPr>
          <p:cNvPr id="5" name="TextBox 4">
            <a:extLst>
              <a:ext uri="{FF2B5EF4-FFF2-40B4-BE49-F238E27FC236}">
                <a16:creationId xmlns:a16="http://schemas.microsoft.com/office/drawing/2014/main" id="{9FAFD2B0-2C73-FDBF-649A-94D7C15E0666}"/>
              </a:ext>
            </a:extLst>
          </p:cNvPr>
          <p:cNvSpPr txBox="1"/>
          <p:nvPr/>
        </p:nvSpPr>
        <p:spPr>
          <a:xfrm>
            <a:off x="769258" y="1509485"/>
            <a:ext cx="2757714" cy="923330"/>
          </a:xfrm>
          <a:prstGeom prst="rect">
            <a:avLst/>
          </a:prstGeom>
          <a:noFill/>
        </p:spPr>
        <p:txBody>
          <a:bodyPr wrap="square" rtlCol="0">
            <a:spAutoFit/>
          </a:bodyPr>
          <a:lstStyle/>
          <a:p>
            <a:pPr marL="285750" indent="-285750">
              <a:buFont typeface="Arial" panose="020B0604020202020204" pitchFamily="34" charset="0"/>
              <a:buChar char="•"/>
            </a:pPr>
            <a:r>
              <a:rPr lang="es-ES" dirty="0"/>
              <a:t>Datos de inflación y desigualdad medida por el coeficiente de Gini</a:t>
            </a:r>
            <a:endParaRPr lang="es-BO" dirty="0"/>
          </a:p>
        </p:txBody>
      </p:sp>
      <p:pic>
        <p:nvPicPr>
          <p:cNvPr id="8" name="Picture 7">
            <a:extLst>
              <a:ext uri="{FF2B5EF4-FFF2-40B4-BE49-F238E27FC236}">
                <a16:creationId xmlns:a16="http://schemas.microsoft.com/office/drawing/2014/main" id="{D3ED252B-CFE2-7877-453A-66194164CA93}"/>
              </a:ext>
            </a:extLst>
          </p:cNvPr>
          <p:cNvPicPr>
            <a:picLocks noChangeAspect="1"/>
          </p:cNvPicPr>
          <p:nvPr/>
        </p:nvPicPr>
        <p:blipFill>
          <a:blip r:embed="rId3"/>
          <a:stretch>
            <a:fillRect/>
          </a:stretch>
        </p:blipFill>
        <p:spPr>
          <a:xfrm>
            <a:off x="8059002" y="6205155"/>
            <a:ext cx="3007906" cy="575838"/>
          </a:xfrm>
          <a:prstGeom prst="rect">
            <a:avLst/>
          </a:prstGeom>
        </p:spPr>
      </p:pic>
    </p:spTree>
    <p:extLst>
      <p:ext uri="{BB962C8B-B14F-4D97-AF65-F5344CB8AC3E}">
        <p14:creationId xmlns:p14="http://schemas.microsoft.com/office/powerpoint/2010/main" val="294466862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13D0D2-28E5-2058-2140-4D215848BC59}"/>
              </a:ext>
            </a:extLst>
          </p:cNvPr>
          <p:cNvSpPr>
            <a:spLocks noGrp="1"/>
          </p:cNvSpPr>
          <p:nvPr>
            <p:ph type="title"/>
          </p:nvPr>
        </p:nvSpPr>
        <p:spPr>
          <a:xfrm>
            <a:off x="593104" y="0"/>
            <a:ext cx="5359458" cy="1325563"/>
          </a:xfrm>
        </p:spPr>
        <p:txBody>
          <a:bodyPr>
            <a:normAutofit/>
          </a:bodyPr>
          <a:lstStyle/>
          <a:p>
            <a:r>
              <a:rPr lang="es-BO" dirty="0"/>
              <a:t>Aplicaciones</a:t>
            </a:r>
            <a:endParaRPr lang="en-US" dirty="0"/>
          </a:p>
        </p:txBody>
      </p:sp>
      <p:sp>
        <p:nvSpPr>
          <p:cNvPr id="5" name="TextBox 4">
            <a:extLst>
              <a:ext uri="{FF2B5EF4-FFF2-40B4-BE49-F238E27FC236}">
                <a16:creationId xmlns:a16="http://schemas.microsoft.com/office/drawing/2014/main" id="{9FAFD2B0-2C73-FDBF-649A-94D7C15E0666}"/>
              </a:ext>
            </a:extLst>
          </p:cNvPr>
          <p:cNvSpPr txBox="1"/>
          <p:nvPr/>
        </p:nvSpPr>
        <p:spPr>
          <a:xfrm>
            <a:off x="769257" y="1509485"/>
            <a:ext cx="4016088" cy="3416320"/>
          </a:xfrm>
          <a:prstGeom prst="rect">
            <a:avLst/>
          </a:prstGeom>
          <a:noFill/>
        </p:spPr>
        <p:txBody>
          <a:bodyPr wrap="square" rtlCol="0">
            <a:spAutoFit/>
          </a:bodyPr>
          <a:lstStyle/>
          <a:p>
            <a:pPr marL="285750" indent="-285750">
              <a:buFont typeface="Arial" panose="020B0604020202020204" pitchFamily="34" charset="0"/>
              <a:buChar char="•"/>
            </a:pPr>
            <a:r>
              <a:rPr lang="es-ES" sz="2400" dirty="0"/>
              <a:t>Debajo del decil 5 los intervalos de credibilidad Bayesiana empiezan a cruzar cero: paises con una desigualdad menor a 0.36 (paises con mayor igualdad), tienen menos efectos de inequidad causados por la inflación </a:t>
            </a:r>
            <a:endParaRPr lang="es-BO" sz="2400" dirty="0"/>
          </a:p>
        </p:txBody>
      </p:sp>
      <p:pic>
        <p:nvPicPr>
          <p:cNvPr id="4" name="Picture 3">
            <a:extLst>
              <a:ext uri="{FF2B5EF4-FFF2-40B4-BE49-F238E27FC236}">
                <a16:creationId xmlns:a16="http://schemas.microsoft.com/office/drawing/2014/main" id="{47C3D283-3113-A48D-A517-FFD01ED4E3F4}"/>
              </a:ext>
            </a:extLst>
          </p:cNvPr>
          <p:cNvPicPr>
            <a:picLocks noChangeAspect="1"/>
          </p:cNvPicPr>
          <p:nvPr/>
        </p:nvPicPr>
        <p:blipFill>
          <a:blip r:embed="rId2"/>
          <a:stretch>
            <a:fillRect/>
          </a:stretch>
        </p:blipFill>
        <p:spPr>
          <a:xfrm>
            <a:off x="6351802" y="1745475"/>
            <a:ext cx="5351016" cy="4965175"/>
          </a:xfrm>
          <a:prstGeom prst="rect">
            <a:avLst/>
          </a:prstGeom>
        </p:spPr>
      </p:pic>
      <p:pic>
        <p:nvPicPr>
          <p:cNvPr id="8" name="Picture 7">
            <a:extLst>
              <a:ext uri="{FF2B5EF4-FFF2-40B4-BE49-F238E27FC236}">
                <a16:creationId xmlns:a16="http://schemas.microsoft.com/office/drawing/2014/main" id="{AD302A90-5478-147E-3D97-FCEE2F35B8D2}"/>
              </a:ext>
            </a:extLst>
          </p:cNvPr>
          <p:cNvPicPr>
            <a:picLocks noChangeAspect="1"/>
          </p:cNvPicPr>
          <p:nvPr/>
        </p:nvPicPr>
        <p:blipFill>
          <a:blip r:embed="rId3"/>
          <a:stretch>
            <a:fillRect/>
          </a:stretch>
        </p:blipFill>
        <p:spPr>
          <a:xfrm>
            <a:off x="8098423" y="343524"/>
            <a:ext cx="4016088" cy="1165961"/>
          </a:xfrm>
          <a:prstGeom prst="rect">
            <a:avLst/>
          </a:prstGeom>
        </p:spPr>
      </p:pic>
      <p:pic>
        <p:nvPicPr>
          <p:cNvPr id="10" name="Picture 9">
            <a:extLst>
              <a:ext uri="{FF2B5EF4-FFF2-40B4-BE49-F238E27FC236}">
                <a16:creationId xmlns:a16="http://schemas.microsoft.com/office/drawing/2014/main" id="{ABE6D0D0-8FE2-AA8B-2312-3F0B5F5381D3}"/>
              </a:ext>
            </a:extLst>
          </p:cNvPr>
          <p:cNvPicPr>
            <a:picLocks noChangeAspect="1"/>
          </p:cNvPicPr>
          <p:nvPr/>
        </p:nvPicPr>
        <p:blipFill>
          <a:blip r:embed="rId4"/>
          <a:stretch>
            <a:fillRect/>
          </a:stretch>
        </p:blipFill>
        <p:spPr>
          <a:xfrm>
            <a:off x="4294223" y="858675"/>
            <a:ext cx="4115157" cy="720309"/>
          </a:xfrm>
          <a:prstGeom prst="rect">
            <a:avLst/>
          </a:prstGeom>
        </p:spPr>
      </p:pic>
      <p:sp>
        <p:nvSpPr>
          <p:cNvPr id="13" name="TextBox 12">
            <a:extLst>
              <a:ext uri="{FF2B5EF4-FFF2-40B4-BE49-F238E27FC236}">
                <a16:creationId xmlns:a16="http://schemas.microsoft.com/office/drawing/2014/main" id="{F903F803-AEB7-78A7-2B1D-2E30602D8BA1}"/>
              </a:ext>
            </a:extLst>
          </p:cNvPr>
          <p:cNvSpPr txBox="1"/>
          <p:nvPr/>
        </p:nvSpPr>
        <p:spPr>
          <a:xfrm>
            <a:off x="8411030" y="6341318"/>
            <a:ext cx="2757714" cy="369332"/>
          </a:xfrm>
          <a:prstGeom prst="rect">
            <a:avLst/>
          </a:prstGeom>
          <a:noFill/>
        </p:spPr>
        <p:txBody>
          <a:bodyPr wrap="square" rtlCol="0">
            <a:spAutoFit/>
          </a:bodyPr>
          <a:lstStyle/>
          <a:p>
            <a:r>
              <a:rPr lang="es-BO" dirty="0"/>
              <a:t>Decil 5 = 0.36</a:t>
            </a:r>
          </a:p>
        </p:txBody>
      </p:sp>
      <p:pic>
        <p:nvPicPr>
          <p:cNvPr id="15" name="Picture 14">
            <a:extLst>
              <a:ext uri="{FF2B5EF4-FFF2-40B4-BE49-F238E27FC236}">
                <a16:creationId xmlns:a16="http://schemas.microsoft.com/office/drawing/2014/main" id="{C7165F65-C5A5-EF14-A99C-1DB053CAA4F9}"/>
              </a:ext>
            </a:extLst>
          </p:cNvPr>
          <p:cNvPicPr>
            <a:picLocks noChangeAspect="1"/>
          </p:cNvPicPr>
          <p:nvPr/>
        </p:nvPicPr>
        <p:blipFill rotWithShape="1">
          <a:blip r:embed="rId5"/>
          <a:srcRect t="19779"/>
          <a:stretch/>
        </p:blipFill>
        <p:spPr>
          <a:xfrm>
            <a:off x="4384306" y="248732"/>
            <a:ext cx="4115157" cy="525746"/>
          </a:xfrm>
          <a:prstGeom prst="rect">
            <a:avLst/>
          </a:prstGeom>
        </p:spPr>
      </p:pic>
    </p:spTree>
    <p:extLst>
      <p:ext uri="{BB962C8B-B14F-4D97-AF65-F5344CB8AC3E}">
        <p14:creationId xmlns:p14="http://schemas.microsoft.com/office/powerpoint/2010/main" val="420798865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5E09D01-942B-4BAB-52E3-81E3B2A4F03A}"/>
              </a:ext>
            </a:extLst>
          </p:cNvPr>
          <p:cNvPicPr>
            <a:picLocks noChangeAspect="1"/>
          </p:cNvPicPr>
          <p:nvPr/>
        </p:nvPicPr>
        <p:blipFill rotWithShape="1">
          <a:blip r:embed="rId3"/>
          <a:srcRect t="4307"/>
          <a:stretch/>
        </p:blipFill>
        <p:spPr>
          <a:xfrm>
            <a:off x="6345912" y="1365947"/>
            <a:ext cx="5527195" cy="2927353"/>
          </a:xfrm>
          <a:prstGeom prst="rect">
            <a:avLst/>
          </a:prstGeom>
        </p:spPr>
      </p:pic>
      <p:sp>
        <p:nvSpPr>
          <p:cNvPr id="2" name="Title 1">
            <a:extLst>
              <a:ext uri="{FF2B5EF4-FFF2-40B4-BE49-F238E27FC236}">
                <a16:creationId xmlns:a16="http://schemas.microsoft.com/office/drawing/2014/main" id="{27EAB53B-B91F-0D02-45D7-B3394CF384C3}"/>
              </a:ext>
            </a:extLst>
          </p:cNvPr>
          <p:cNvSpPr>
            <a:spLocks noGrp="1"/>
          </p:cNvSpPr>
          <p:nvPr>
            <p:ph type="title"/>
          </p:nvPr>
        </p:nvSpPr>
        <p:spPr>
          <a:xfrm>
            <a:off x="838200" y="365125"/>
            <a:ext cx="10515600" cy="1386673"/>
          </a:xfrm>
        </p:spPr>
        <p:txBody>
          <a:bodyPr>
            <a:normAutofit fontScale="90000"/>
          </a:bodyPr>
          <a:lstStyle/>
          <a:p>
            <a:r>
              <a:rPr lang="es-BO" sz="4800" dirty="0"/>
              <a:t>Redes Neuronales y Economía/econometría </a:t>
            </a:r>
          </a:p>
        </p:txBody>
      </p:sp>
      <p:sp>
        <p:nvSpPr>
          <p:cNvPr id="5" name="TextBox 4">
            <a:extLst>
              <a:ext uri="{FF2B5EF4-FFF2-40B4-BE49-F238E27FC236}">
                <a16:creationId xmlns:a16="http://schemas.microsoft.com/office/drawing/2014/main" id="{4C266FFF-84D4-491D-4078-C2FC5393DD77}"/>
              </a:ext>
            </a:extLst>
          </p:cNvPr>
          <p:cNvSpPr txBox="1"/>
          <p:nvPr/>
        </p:nvSpPr>
        <p:spPr>
          <a:xfrm>
            <a:off x="767615" y="1441457"/>
            <a:ext cx="6097604" cy="1477328"/>
          </a:xfrm>
          <a:prstGeom prst="rect">
            <a:avLst/>
          </a:prstGeom>
          <a:noFill/>
        </p:spPr>
        <p:txBody>
          <a:bodyPr wrap="square">
            <a:spAutoFit/>
          </a:bodyPr>
          <a:lstStyle/>
          <a:p>
            <a:r>
              <a:rPr lang="en-US" b="0" i="0" dirty="0">
                <a:solidFill>
                  <a:srgbClr val="000000"/>
                </a:solidFill>
                <a:effectLst/>
                <a:latin typeface="Courier New" panose="02070309020205020404" pitchFamily="49" charset="0"/>
              </a:rPr>
              <a:t>Kuan, C.-M., &amp; Liu, T. (1995). </a:t>
            </a:r>
            <a:r>
              <a:rPr lang="en-US" b="0" i="1" dirty="0">
                <a:solidFill>
                  <a:srgbClr val="000000"/>
                </a:solidFill>
                <a:effectLst/>
                <a:latin typeface="Courier New" panose="02070309020205020404" pitchFamily="49" charset="0"/>
              </a:rPr>
              <a:t>Forecasting exchange rates using feedforward and recurrent neural networks. Journal of Applied Econometrics, 10(4), 347–364.</a:t>
            </a:r>
            <a:r>
              <a:rPr lang="en-US" b="0" i="0" dirty="0">
                <a:solidFill>
                  <a:srgbClr val="000000"/>
                </a:solidFill>
                <a:effectLst/>
                <a:latin typeface="Courier New" panose="02070309020205020404" pitchFamily="49" charset="0"/>
              </a:rPr>
              <a:t> doi:10.1002/jae.3950100403 </a:t>
            </a:r>
            <a:endParaRPr lang="es-BO" dirty="0"/>
          </a:p>
        </p:txBody>
      </p:sp>
      <p:pic>
        <p:nvPicPr>
          <p:cNvPr id="9" name="Picture 8">
            <a:extLst>
              <a:ext uri="{FF2B5EF4-FFF2-40B4-BE49-F238E27FC236}">
                <a16:creationId xmlns:a16="http://schemas.microsoft.com/office/drawing/2014/main" id="{D4313013-E551-2DD5-CE0D-A7099A7F0889}"/>
              </a:ext>
            </a:extLst>
          </p:cNvPr>
          <p:cNvPicPr>
            <a:picLocks noChangeAspect="1"/>
          </p:cNvPicPr>
          <p:nvPr/>
        </p:nvPicPr>
        <p:blipFill>
          <a:blip r:embed="rId4"/>
          <a:stretch>
            <a:fillRect/>
          </a:stretch>
        </p:blipFill>
        <p:spPr>
          <a:xfrm>
            <a:off x="507252" y="3714945"/>
            <a:ext cx="6562183" cy="2777930"/>
          </a:xfrm>
          <a:prstGeom prst="rect">
            <a:avLst/>
          </a:prstGeom>
        </p:spPr>
      </p:pic>
    </p:spTree>
    <p:extLst>
      <p:ext uri="{BB962C8B-B14F-4D97-AF65-F5344CB8AC3E}">
        <p14:creationId xmlns:p14="http://schemas.microsoft.com/office/powerpoint/2010/main" val="19041090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EAB53B-B91F-0D02-45D7-B3394CF384C3}"/>
              </a:ext>
            </a:extLst>
          </p:cNvPr>
          <p:cNvSpPr>
            <a:spLocks noGrp="1"/>
          </p:cNvSpPr>
          <p:nvPr>
            <p:ph type="title"/>
          </p:nvPr>
        </p:nvSpPr>
        <p:spPr>
          <a:xfrm>
            <a:off x="838200" y="365125"/>
            <a:ext cx="10515600" cy="1386673"/>
          </a:xfrm>
        </p:spPr>
        <p:txBody>
          <a:bodyPr>
            <a:normAutofit fontScale="90000"/>
          </a:bodyPr>
          <a:lstStyle/>
          <a:p>
            <a:r>
              <a:rPr lang="es-BO" sz="4800" dirty="0"/>
              <a:t>Redes Neuronales y Economía/econometría </a:t>
            </a:r>
          </a:p>
        </p:txBody>
      </p:sp>
      <p:pic>
        <p:nvPicPr>
          <p:cNvPr id="4" name="Picture 3">
            <a:extLst>
              <a:ext uri="{FF2B5EF4-FFF2-40B4-BE49-F238E27FC236}">
                <a16:creationId xmlns:a16="http://schemas.microsoft.com/office/drawing/2014/main" id="{DC0819B0-3F27-60DF-9D01-028BAA5A7AB2}"/>
              </a:ext>
            </a:extLst>
          </p:cNvPr>
          <p:cNvPicPr>
            <a:picLocks noChangeAspect="1"/>
          </p:cNvPicPr>
          <p:nvPr/>
        </p:nvPicPr>
        <p:blipFill>
          <a:blip r:embed="rId3"/>
          <a:stretch>
            <a:fillRect/>
          </a:stretch>
        </p:blipFill>
        <p:spPr>
          <a:xfrm>
            <a:off x="5746175" y="1449449"/>
            <a:ext cx="6264784" cy="4701094"/>
          </a:xfrm>
          <a:prstGeom prst="rect">
            <a:avLst/>
          </a:prstGeom>
        </p:spPr>
      </p:pic>
      <p:pic>
        <p:nvPicPr>
          <p:cNvPr id="8" name="Picture 7">
            <a:extLst>
              <a:ext uri="{FF2B5EF4-FFF2-40B4-BE49-F238E27FC236}">
                <a16:creationId xmlns:a16="http://schemas.microsoft.com/office/drawing/2014/main" id="{D86E338B-33CC-5709-2E2C-6A0DCE0FF495}"/>
              </a:ext>
            </a:extLst>
          </p:cNvPr>
          <p:cNvPicPr>
            <a:picLocks noChangeAspect="1"/>
          </p:cNvPicPr>
          <p:nvPr/>
        </p:nvPicPr>
        <p:blipFill>
          <a:blip r:embed="rId4"/>
          <a:stretch>
            <a:fillRect/>
          </a:stretch>
        </p:blipFill>
        <p:spPr>
          <a:xfrm>
            <a:off x="838200" y="3595548"/>
            <a:ext cx="4769906" cy="3021310"/>
          </a:xfrm>
          <a:prstGeom prst="rect">
            <a:avLst/>
          </a:prstGeom>
        </p:spPr>
      </p:pic>
      <p:sp>
        <p:nvSpPr>
          <p:cNvPr id="11" name="TextBox 10">
            <a:extLst>
              <a:ext uri="{FF2B5EF4-FFF2-40B4-BE49-F238E27FC236}">
                <a16:creationId xmlns:a16="http://schemas.microsoft.com/office/drawing/2014/main" id="{69825B8E-1330-9947-4F19-26478AD33458}"/>
              </a:ext>
            </a:extLst>
          </p:cNvPr>
          <p:cNvSpPr txBox="1"/>
          <p:nvPr/>
        </p:nvSpPr>
        <p:spPr>
          <a:xfrm>
            <a:off x="700131" y="1641955"/>
            <a:ext cx="5046044" cy="1754326"/>
          </a:xfrm>
          <a:prstGeom prst="rect">
            <a:avLst/>
          </a:prstGeom>
          <a:noFill/>
        </p:spPr>
        <p:txBody>
          <a:bodyPr wrap="square">
            <a:spAutoFit/>
          </a:bodyPr>
          <a:lstStyle/>
          <a:p>
            <a:r>
              <a:rPr lang="en-US" b="0" i="0" dirty="0">
                <a:solidFill>
                  <a:srgbClr val="222222"/>
                </a:solidFill>
                <a:effectLst/>
                <a:latin typeface="Arial" panose="020B0604020202020204" pitchFamily="34" charset="0"/>
              </a:rPr>
              <a:t>Assaad, R. H., &amp; </a:t>
            </a:r>
            <a:r>
              <a:rPr lang="en-US" b="0" i="0" dirty="0" err="1">
                <a:solidFill>
                  <a:srgbClr val="222222"/>
                </a:solidFill>
                <a:effectLst/>
                <a:latin typeface="Arial" panose="020B0604020202020204" pitchFamily="34" charset="0"/>
              </a:rPr>
              <a:t>Fayek</a:t>
            </a:r>
            <a:r>
              <a:rPr lang="en-US" b="0" i="0" dirty="0">
                <a:solidFill>
                  <a:srgbClr val="222222"/>
                </a:solidFill>
                <a:effectLst/>
                <a:latin typeface="Arial" panose="020B0604020202020204" pitchFamily="34" charset="0"/>
              </a:rPr>
              <a:t>, S. (2021). Predicting the price of crude oil and its fluctuations using computational econometrics: deep learning, LSTM, and convolutional neural networks. </a:t>
            </a:r>
            <a:r>
              <a:rPr lang="en-US" b="0" i="1" dirty="0">
                <a:solidFill>
                  <a:srgbClr val="222222"/>
                </a:solidFill>
                <a:effectLst/>
                <a:latin typeface="Arial" panose="020B0604020202020204" pitchFamily="34" charset="0"/>
              </a:rPr>
              <a:t>Econometric Research in Finance</a:t>
            </a:r>
            <a:r>
              <a:rPr lang="en-US" b="0" i="0" dirty="0">
                <a:solidFill>
                  <a:srgbClr val="222222"/>
                </a:solidFill>
                <a:effectLst/>
                <a:latin typeface="Arial" panose="020B0604020202020204" pitchFamily="34" charset="0"/>
              </a:rPr>
              <a:t>, </a:t>
            </a:r>
            <a:r>
              <a:rPr lang="en-US" b="0" i="1" dirty="0">
                <a:solidFill>
                  <a:srgbClr val="222222"/>
                </a:solidFill>
                <a:effectLst/>
                <a:latin typeface="Arial" panose="020B0604020202020204" pitchFamily="34" charset="0"/>
              </a:rPr>
              <a:t>6</a:t>
            </a:r>
            <a:r>
              <a:rPr lang="en-US" b="0" i="0" dirty="0">
                <a:solidFill>
                  <a:srgbClr val="222222"/>
                </a:solidFill>
                <a:effectLst/>
                <a:latin typeface="Arial" panose="020B0604020202020204" pitchFamily="34" charset="0"/>
              </a:rPr>
              <a:t>(2), 119-137.</a:t>
            </a:r>
            <a:endParaRPr lang="es-BO" dirty="0"/>
          </a:p>
        </p:txBody>
      </p:sp>
    </p:spTree>
    <p:extLst>
      <p:ext uri="{BB962C8B-B14F-4D97-AF65-F5344CB8AC3E}">
        <p14:creationId xmlns:p14="http://schemas.microsoft.com/office/powerpoint/2010/main" val="264117646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7021B1-BD3B-1EA6-AA27-4CF6EE6A1836}"/>
              </a:ext>
            </a:extLst>
          </p:cNvPr>
          <p:cNvSpPr>
            <a:spLocks noGrp="1"/>
          </p:cNvSpPr>
          <p:nvPr>
            <p:ph type="title"/>
          </p:nvPr>
        </p:nvSpPr>
        <p:spPr/>
        <p:txBody>
          <a:bodyPr/>
          <a:lstStyle/>
          <a:p>
            <a:r>
              <a:rPr lang="es-BO" dirty="0"/>
              <a:t>Teorema </a:t>
            </a:r>
            <a:r>
              <a:rPr lang="es-BO" dirty="0" err="1"/>
              <a:t>Cybenko</a:t>
            </a:r>
            <a:endParaRPr lang="es-BO" dirty="0"/>
          </a:p>
        </p:txBody>
      </p:sp>
      <p:sp>
        <p:nvSpPr>
          <p:cNvPr id="4" name="TextBox 3">
            <a:extLst>
              <a:ext uri="{FF2B5EF4-FFF2-40B4-BE49-F238E27FC236}">
                <a16:creationId xmlns:a16="http://schemas.microsoft.com/office/drawing/2014/main" id="{C282F29C-6F52-227E-7473-DBEC0136F48C}"/>
              </a:ext>
            </a:extLst>
          </p:cNvPr>
          <p:cNvSpPr txBox="1"/>
          <p:nvPr/>
        </p:nvSpPr>
        <p:spPr>
          <a:xfrm>
            <a:off x="896751" y="1690688"/>
            <a:ext cx="6097604" cy="4247317"/>
          </a:xfrm>
          <a:prstGeom prst="rect">
            <a:avLst/>
          </a:prstGeom>
          <a:noFill/>
        </p:spPr>
        <p:txBody>
          <a:bodyPr wrap="square">
            <a:spAutoFit/>
          </a:bodyPr>
          <a:lstStyle/>
          <a:p>
            <a:r>
              <a:rPr lang="es-BO" b="1" dirty="0"/>
              <a:t>Teorema de Aproximación Universal para redes neuronales: </a:t>
            </a:r>
            <a:r>
              <a:rPr lang="es-BO" dirty="0"/>
              <a:t>una red neuronal </a:t>
            </a:r>
            <a:r>
              <a:rPr lang="es-BO" dirty="0" err="1"/>
              <a:t>feedforward</a:t>
            </a:r>
            <a:r>
              <a:rPr lang="es-BO" dirty="0"/>
              <a:t> con una sola capa oculta que contiene un número finito de neuronas (nodos) puede aproximar </a:t>
            </a:r>
            <a:r>
              <a:rPr lang="es-BO" i="1" dirty="0"/>
              <a:t>cualquier función continua </a:t>
            </a:r>
            <a:r>
              <a:rPr lang="es-BO" dirty="0"/>
              <a:t>con precisión arbitraria, siempre que la red tenga suficientes neuronas ocultas.</a:t>
            </a:r>
          </a:p>
          <a:p>
            <a:endParaRPr lang="es-BO" dirty="0"/>
          </a:p>
          <a:p>
            <a:pPr marL="285750" indent="-285750">
              <a:buFont typeface="Arial" panose="020B0604020202020204" pitchFamily="34" charset="0"/>
              <a:buChar char="•"/>
            </a:pPr>
            <a:r>
              <a:rPr lang="es-BO" dirty="0"/>
              <a:t>Aproximador  universal de funciones, por complejas que sean, siempre que sean continuas.</a:t>
            </a:r>
          </a:p>
          <a:p>
            <a:r>
              <a:rPr lang="es-BO" dirty="0"/>
              <a:t> </a:t>
            </a:r>
          </a:p>
          <a:p>
            <a:pPr marL="285750" indent="-285750">
              <a:buFont typeface="Arial" panose="020B0604020202020204" pitchFamily="34" charset="0"/>
              <a:buChar char="•"/>
            </a:pPr>
            <a:r>
              <a:rPr lang="es-BO" dirty="0"/>
              <a:t>El teorema no especifica cuántas neuronas se necesitan para una función específica o un nivel de precisión; simplemente establece que la capacidad existe teóricamente.</a:t>
            </a:r>
          </a:p>
          <a:p>
            <a:endParaRPr lang="es-BO" dirty="0"/>
          </a:p>
          <a:p>
            <a:r>
              <a:rPr lang="es-BO" dirty="0"/>
              <a:t>Múltiples capas ocultas pueden aprender de manera más eficiente (</a:t>
            </a:r>
            <a:r>
              <a:rPr lang="es-BO" dirty="0" err="1"/>
              <a:t>Hornik</a:t>
            </a:r>
            <a:r>
              <a:rPr lang="es-BO" dirty="0"/>
              <a:t>, 1991).</a:t>
            </a:r>
          </a:p>
        </p:txBody>
      </p:sp>
      <p:sp>
        <p:nvSpPr>
          <p:cNvPr id="6" name="TextBox 5">
            <a:extLst>
              <a:ext uri="{FF2B5EF4-FFF2-40B4-BE49-F238E27FC236}">
                <a16:creationId xmlns:a16="http://schemas.microsoft.com/office/drawing/2014/main" id="{38F37187-DF16-5846-2FC6-03A51094A029}"/>
              </a:ext>
            </a:extLst>
          </p:cNvPr>
          <p:cNvSpPr txBox="1"/>
          <p:nvPr/>
        </p:nvSpPr>
        <p:spPr>
          <a:xfrm>
            <a:off x="7469203" y="587019"/>
            <a:ext cx="4398746" cy="2585323"/>
          </a:xfrm>
          <a:prstGeom prst="rect">
            <a:avLst/>
          </a:prstGeom>
          <a:noFill/>
        </p:spPr>
        <p:txBody>
          <a:bodyPr wrap="square">
            <a:spAutoFit/>
          </a:bodyPr>
          <a:lstStyle/>
          <a:p>
            <a:r>
              <a:rPr lang="en-US" b="0" i="0" dirty="0" err="1">
                <a:solidFill>
                  <a:srgbClr val="222222"/>
                </a:solidFill>
                <a:effectLst/>
                <a:latin typeface="Arial" panose="020B0604020202020204" pitchFamily="34" charset="0"/>
              </a:rPr>
              <a:t>Cybenko</a:t>
            </a:r>
            <a:r>
              <a:rPr lang="en-US" b="0" i="0" dirty="0">
                <a:solidFill>
                  <a:srgbClr val="222222"/>
                </a:solidFill>
                <a:effectLst/>
                <a:latin typeface="Arial" panose="020B0604020202020204" pitchFamily="34" charset="0"/>
              </a:rPr>
              <a:t>, G. (1989). Approximation by superpositions of a sigmoidal function. </a:t>
            </a:r>
            <a:r>
              <a:rPr lang="en-US" b="0" i="1" dirty="0">
                <a:solidFill>
                  <a:srgbClr val="222222"/>
                </a:solidFill>
                <a:effectLst/>
                <a:latin typeface="Arial" panose="020B0604020202020204" pitchFamily="34" charset="0"/>
              </a:rPr>
              <a:t>Mathematics of control, signals and systems</a:t>
            </a:r>
            <a:r>
              <a:rPr lang="en-US" b="0" i="0" dirty="0">
                <a:solidFill>
                  <a:srgbClr val="222222"/>
                </a:solidFill>
                <a:effectLst/>
                <a:latin typeface="Arial" panose="020B0604020202020204" pitchFamily="34" charset="0"/>
              </a:rPr>
              <a:t>, </a:t>
            </a:r>
            <a:r>
              <a:rPr lang="en-US" b="0" i="1" dirty="0">
                <a:solidFill>
                  <a:srgbClr val="222222"/>
                </a:solidFill>
                <a:effectLst/>
                <a:latin typeface="Arial" panose="020B0604020202020204" pitchFamily="34" charset="0"/>
              </a:rPr>
              <a:t>2</a:t>
            </a:r>
            <a:r>
              <a:rPr lang="en-US" b="0" i="0" dirty="0">
                <a:solidFill>
                  <a:srgbClr val="222222"/>
                </a:solidFill>
                <a:effectLst/>
                <a:latin typeface="Arial" panose="020B0604020202020204" pitchFamily="34" charset="0"/>
              </a:rPr>
              <a:t>(4), 303-314.</a:t>
            </a:r>
          </a:p>
          <a:p>
            <a:endParaRPr lang="en-US" dirty="0">
              <a:solidFill>
                <a:srgbClr val="222222"/>
              </a:solidFill>
              <a:latin typeface="Arial" panose="020B0604020202020204" pitchFamily="34" charset="0"/>
            </a:endParaRPr>
          </a:p>
          <a:p>
            <a:r>
              <a:rPr lang="en-US" b="0" i="0" dirty="0" err="1">
                <a:solidFill>
                  <a:srgbClr val="222222"/>
                </a:solidFill>
                <a:effectLst/>
                <a:latin typeface="Arial" panose="020B0604020202020204" pitchFamily="34" charset="0"/>
              </a:rPr>
              <a:t>Hornik</a:t>
            </a:r>
            <a:r>
              <a:rPr lang="en-US" b="0" i="0" dirty="0">
                <a:solidFill>
                  <a:srgbClr val="222222"/>
                </a:solidFill>
                <a:effectLst/>
                <a:latin typeface="Arial" panose="020B0604020202020204" pitchFamily="34" charset="0"/>
              </a:rPr>
              <a:t>, K. (1991). Approximation capabilities of multilayer feedforward networks. </a:t>
            </a:r>
            <a:r>
              <a:rPr lang="en-US" b="0" i="1" dirty="0">
                <a:solidFill>
                  <a:srgbClr val="222222"/>
                </a:solidFill>
                <a:effectLst/>
                <a:latin typeface="Arial" panose="020B0604020202020204" pitchFamily="34" charset="0"/>
              </a:rPr>
              <a:t>Neural networks</a:t>
            </a:r>
            <a:r>
              <a:rPr lang="en-US" b="0" i="0" dirty="0">
                <a:solidFill>
                  <a:srgbClr val="222222"/>
                </a:solidFill>
                <a:effectLst/>
                <a:latin typeface="Arial" panose="020B0604020202020204" pitchFamily="34" charset="0"/>
              </a:rPr>
              <a:t>, </a:t>
            </a:r>
            <a:r>
              <a:rPr lang="en-US" b="0" i="1" dirty="0">
                <a:solidFill>
                  <a:srgbClr val="222222"/>
                </a:solidFill>
                <a:effectLst/>
                <a:latin typeface="Arial" panose="020B0604020202020204" pitchFamily="34" charset="0"/>
              </a:rPr>
              <a:t>4</a:t>
            </a:r>
            <a:r>
              <a:rPr lang="en-US" b="0" i="0" dirty="0">
                <a:solidFill>
                  <a:srgbClr val="222222"/>
                </a:solidFill>
                <a:effectLst/>
                <a:latin typeface="Arial" panose="020B0604020202020204" pitchFamily="34" charset="0"/>
              </a:rPr>
              <a:t>(2), 251-257.</a:t>
            </a:r>
            <a:endParaRPr lang="es-BO" dirty="0"/>
          </a:p>
        </p:txBody>
      </p:sp>
      <p:pic>
        <p:nvPicPr>
          <p:cNvPr id="8" name="Picture 7">
            <a:extLst>
              <a:ext uri="{FF2B5EF4-FFF2-40B4-BE49-F238E27FC236}">
                <a16:creationId xmlns:a16="http://schemas.microsoft.com/office/drawing/2014/main" id="{572528E7-74E3-3263-BEB2-97E10B63A7DC}"/>
              </a:ext>
            </a:extLst>
          </p:cNvPr>
          <p:cNvPicPr>
            <a:picLocks noChangeAspect="1"/>
          </p:cNvPicPr>
          <p:nvPr/>
        </p:nvPicPr>
        <p:blipFill rotWithShape="1">
          <a:blip r:embed="rId2"/>
          <a:srcRect t="12399"/>
          <a:stretch/>
        </p:blipFill>
        <p:spPr>
          <a:xfrm>
            <a:off x="7052906" y="3295039"/>
            <a:ext cx="4675697" cy="3070777"/>
          </a:xfrm>
          <a:prstGeom prst="rect">
            <a:avLst/>
          </a:prstGeom>
        </p:spPr>
      </p:pic>
    </p:spTree>
    <p:extLst>
      <p:ext uri="{BB962C8B-B14F-4D97-AF65-F5344CB8AC3E}">
        <p14:creationId xmlns:p14="http://schemas.microsoft.com/office/powerpoint/2010/main" val="193578774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EAB53B-B91F-0D02-45D7-B3394CF384C3}"/>
              </a:ext>
            </a:extLst>
          </p:cNvPr>
          <p:cNvSpPr>
            <a:spLocks noGrp="1"/>
          </p:cNvSpPr>
          <p:nvPr>
            <p:ph type="title"/>
          </p:nvPr>
        </p:nvSpPr>
        <p:spPr>
          <a:xfrm>
            <a:off x="838200" y="365125"/>
            <a:ext cx="10515600" cy="2058761"/>
          </a:xfrm>
        </p:spPr>
        <p:txBody>
          <a:bodyPr>
            <a:normAutofit/>
          </a:bodyPr>
          <a:lstStyle/>
          <a:p>
            <a:r>
              <a:rPr lang="es-BO" sz="4800" dirty="0"/>
              <a:t>Preguntas, comentarios, sugerencias</a:t>
            </a:r>
            <a:br>
              <a:rPr lang="es-BO" sz="4800" dirty="0"/>
            </a:br>
            <a:r>
              <a:rPr lang="es-BO" sz="4800" dirty="0"/>
              <a:t>¿Qué les interesa de la AI?</a:t>
            </a:r>
          </a:p>
        </p:txBody>
      </p:sp>
      <p:sp>
        <p:nvSpPr>
          <p:cNvPr id="3" name="TextBox 2">
            <a:extLst>
              <a:ext uri="{FF2B5EF4-FFF2-40B4-BE49-F238E27FC236}">
                <a16:creationId xmlns:a16="http://schemas.microsoft.com/office/drawing/2014/main" id="{FA95B827-3783-B581-D2FA-3F01286EBBBF}"/>
              </a:ext>
            </a:extLst>
          </p:cNvPr>
          <p:cNvSpPr txBox="1"/>
          <p:nvPr/>
        </p:nvSpPr>
        <p:spPr>
          <a:xfrm>
            <a:off x="1780215" y="2598003"/>
            <a:ext cx="7199086" cy="830997"/>
          </a:xfrm>
          <a:prstGeom prst="rect">
            <a:avLst/>
          </a:prstGeom>
          <a:noFill/>
        </p:spPr>
        <p:txBody>
          <a:bodyPr wrap="square" rtlCol="0">
            <a:spAutoFit/>
          </a:bodyPr>
          <a:lstStyle/>
          <a:p>
            <a:r>
              <a:rPr lang="es-BO" sz="4800" dirty="0"/>
              <a:t>gonzalesmartinez@nidi.nl</a:t>
            </a:r>
          </a:p>
        </p:txBody>
      </p:sp>
    </p:spTree>
    <p:extLst>
      <p:ext uri="{BB962C8B-B14F-4D97-AF65-F5344CB8AC3E}">
        <p14:creationId xmlns:p14="http://schemas.microsoft.com/office/powerpoint/2010/main" val="35941669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1" name="Rectangle 1040">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itle 1">
            <a:extLst>
              <a:ext uri="{FF2B5EF4-FFF2-40B4-BE49-F238E27FC236}">
                <a16:creationId xmlns:a16="http://schemas.microsoft.com/office/drawing/2014/main" id="{FBAFD3DF-FE10-A34F-F540-B18771DF5700}"/>
              </a:ext>
            </a:extLst>
          </p:cNvPr>
          <p:cNvSpPr>
            <a:spLocks noGrp="1"/>
          </p:cNvSpPr>
          <p:nvPr>
            <p:ph type="title"/>
          </p:nvPr>
        </p:nvSpPr>
        <p:spPr>
          <a:xfrm>
            <a:off x="1295400" y="669925"/>
            <a:ext cx="4800600" cy="1325563"/>
          </a:xfrm>
        </p:spPr>
        <p:txBody>
          <a:bodyPr anchor="b">
            <a:normAutofit/>
          </a:bodyPr>
          <a:lstStyle/>
          <a:p>
            <a:r>
              <a:rPr lang="en-US">
                <a:solidFill>
                  <a:schemeClr val="bg1"/>
                </a:solidFill>
              </a:rPr>
              <a:t>R.M. Gonzales Martinez</a:t>
            </a:r>
          </a:p>
        </p:txBody>
      </p:sp>
      <p:cxnSp>
        <p:nvCxnSpPr>
          <p:cNvPr id="1043" name="Straight Connector 1042">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 y="2026340"/>
            <a:ext cx="6095999"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51AFA6CF-A1CD-567C-DE38-C30B03334960}"/>
              </a:ext>
            </a:extLst>
          </p:cNvPr>
          <p:cNvSpPr>
            <a:spLocks noGrp="1"/>
          </p:cNvSpPr>
          <p:nvPr>
            <p:ph idx="1"/>
          </p:nvPr>
        </p:nvSpPr>
        <p:spPr>
          <a:xfrm>
            <a:off x="1295400" y="2288833"/>
            <a:ext cx="4800600" cy="3711571"/>
          </a:xfrm>
        </p:spPr>
        <p:txBody>
          <a:bodyPr>
            <a:normAutofit/>
          </a:bodyPr>
          <a:lstStyle/>
          <a:p>
            <a:pPr marL="285750" indent="-285750">
              <a:buNone/>
            </a:pPr>
            <a:r>
              <a:rPr lang="es-ES" sz="1300" b="1" dirty="0">
                <a:solidFill>
                  <a:schemeClr val="bg1"/>
                </a:solidFill>
              </a:rPr>
              <a:t>Publicaciones seleccionadas:</a:t>
            </a:r>
          </a:p>
          <a:p>
            <a:pPr marL="285750" lvl="1" indent="-285750">
              <a:spcBef>
                <a:spcPts val="0"/>
              </a:spcBef>
              <a:spcAft>
                <a:spcPts val="600"/>
              </a:spcAft>
              <a:buFont typeface="Courier New" panose="02070309020205020404" pitchFamily="49" charset="0"/>
              <a:buChar char="o"/>
            </a:pPr>
            <a:r>
              <a:rPr lang="es-ES" sz="1300" dirty="0" err="1">
                <a:solidFill>
                  <a:schemeClr val="bg1"/>
                </a:solidFill>
              </a:rPr>
              <a:t>How</a:t>
            </a:r>
            <a:r>
              <a:rPr lang="es-ES" sz="1300" dirty="0">
                <a:solidFill>
                  <a:schemeClr val="bg1"/>
                </a:solidFill>
              </a:rPr>
              <a:t> </a:t>
            </a:r>
            <a:r>
              <a:rPr lang="es-ES" sz="1300" dirty="0" err="1">
                <a:solidFill>
                  <a:schemeClr val="bg1"/>
                </a:solidFill>
              </a:rPr>
              <a:t>good</a:t>
            </a:r>
            <a:r>
              <a:rPr lang="es-ES" sz="1300" dirty="0">
                <a:solidFill>
                  <a:schemeClr val="bg1"/>
                </a:solidFill>
              </a:rPr>
              <a:t> </a:t>
            </a:r>
            <a:r>
              <a:rPr lang="es-ES" sz="1300" dirty="0" err="1">
                <a:solidFill>
                  <a:schemeClr val="bg1"/>
                </a:solidFill>
              </a:rPr>
              <a:t>is</a:t>
            </a:r>
            <a:r>
              <a:rPr lang="es-ES" sz="1300" dirty="0">
                <a:solidFill>
                  <a:schemeClr val="bg1"/>
                </a:solidFill>
              </a:rPr>
              <a:t> </a:t>
            </a:r>
            <a:r>
              <a:rPr lang="es-ES" sz="1300" dirty="0" err="1">
                <a:solidFill>
                  <a:schemeClr val="bg1"/>
                </a:solidFill>
              </a:rPr>
              <a:t>good</a:t>
            </a:r>
            <a:r>
              <a:rPr lang="es-ES" sz="1300" dirty="0">
                <a:solidFill>
                  <a:schemeClr val="bg1"/>
                </a:solidFill>
              </a:rPr>
              <a:t>? </a:t>
            </a:r>
            <a:r>
              <a:rPr lang="es-ES" sz="1300" dirty="0" err="1">
                <a:solidFill>
                  <a:schemeClr val="bg1"/>
                </a:solidFill>
              </a:rPr>
              <a:t>Bayesian</a:t>
            </a:r>
            <a:r>
              <a:rPr lang="es-ES" sz="1300" dirty="0">
                <a:solidFill>
                  <a:schemeClr val="bg1"/>
                </a:solidFill>
              </a:rPr>
              <a:t> machine-</a:t>
            </a:r>
            <a:r>
              <a:rPr lang="es-ES" sz="1300" dirty="0" err="1">
                <a:solidFill>
                  <a:schemeClr val="bg1"/>
                </a:solidFill>
              </a:rPr>
              <a:t>learning</a:t>
            </a:r>
            <a:r>
              <a:rPr lang="es-ES" sz="1300" dirty="0">
                <a:solidFill>
                  <a:schemeClr val="bg1"/>
                </a:solidFill>
              </a:rPr>
              <a:t> </a:t>
            </a:r>
            <a:r>
              <a:rPr lang="es-ES" sz="1300" dirty="0" err="1">
                <a:solidFill>
                  <a:schemeClr val="bg1"/>
                </a:solidFill>
              </a:rPr>
              <a:t>estimation</a:t>
            </a:r>
            <a:r>
              <a:rPr lang="es-ES" sz="1300" dirty="0">
                <a:solidFill>
                  <a:schemeClr val="bg1"/>
                </a:solidFill>
              </a:rPr>
              <a:t> </a:t>
            </a:r>
            <a:r>
              <a:rPr lang="es-ES" sz="1300" dirty="0" err="1">
                <a:solidFill>
                  <a:schemeClr val="bg1"/>
                </a:solidFill>
              </a:rPr>
              <a:t>of</a:t>
            </a:r>
            <a:r>
              <a:rPr lang="es-ES" sz="1300" dirty="0">
                <a:solidFill>
                  <a:schemeClr val="bg1"/>
                </a:solidFill>
              </a:rPr>
              <a:t> </a:t>
            </a:r>
            <a:r>
              <a:rPr lang="es-ES" sz="1300" dirty="0" err="1">
                <a:solidFill>
                  <a:schemeClr val="bg1"/>
                </a:solidFill>
              </a:rPr>
              <a:t>probabilistic</a:t>
            </a:r>
            <a:r>
              <a:rPr lang="es-ES" sz="1300" dirty="0">
                <a:solidFill>
                  <a:schemeClr val="bg1"/>
                </a:solidFill>
              </a:rPr>
              <a:t> </a:t>
            </a:r>
            <a:r>
              <a:rPr lang="es-ES" sz="1300" dirty="0" err="1">
                <a:solidFill>
                  <a:schemeClr val="bg1"/>
                </a:solidFill>
              </a:rPr>
              <a:t>benchmarks</a:t>
            </a:r>
            <a:r>
              <a:rPr lang="es-ES" sz="1300" dirty="0">
                <a:solidFill>
                  <a:schemeClr val="bg1"/>
                </a:solidFill>
              </a:rPr>
              <a:t> in </a:t>
            </a:r>
            <a:r>
              <a:rPr lang="es-ES" sz="1300" dirty="0" err="1">
                <a:solidFill>
                  <a:schemeClr val="bg1"/>
                </a:solidFill>
              </a:rPr>
              <a:t>noisy</a:t>
            </a:r>
            <a:r>
              <a:rPr lang="es-ES" sz="1300" dirty="0">
                <a:solidFill>
                  <a:schemeClr val="bg1"/>
                </a:solidFill>
              </a:rPr>
              <a:t> </a:t>
            </a:r>
            <a:r>
              <a:rPr lang="es-ES" sz="1300" dirty="0" err="1">
                <a:solidFill>
                  <a:schemeClr val="bg1"/>
                </a:solidFill>
              </a:rPr>
              <a:t>datasets</a:t>
            </a:r>
            <a:r>
              <a:rPr lang="es-ES" sz="1300" dirty="0">
                <a:solidFill>
                  <a:schemeClr val="bg1"/>
                </a:solidFill>
              </a:rPr>
              <a:t> and </a:t>
            </a:r>
            <a:r>
              <a:rPr lang="es-ES" sz="1300" dirty="0" err="1">
                <a:solidFill>
                  <a:schemeClr val="bg1"/>
                </a:solidFill>
              </a:rPr>
              <a:t>an</a:t>
            </a:r>
            <a:r>
              <a:rPr lang="es-ES" sz="1300" dirty="0">
                <a:solidFill>
                  <a:schemeClr val="bg1"/>
                </a:solidFill>
              </a:rPr>
              <a:t> </a:t>
            </a:r>
            <a:r>
              <a:rPr lang="es-ES" sz="1300" dirty="0" err="1">
                <a:solidFill>
                  <a:schemeClr val="bg1"/>
                </a:solidFill>
              </a:rPr>
              <a:t>application</a:t>
            </a:r>
            <a:r>
              <a:rPr lang="es-ES" sz="1300" dirty="0">
                <a:solidFill>
                  <a:schemeClr val="bg1"/>
                </a:solidFill>
              </a:rPr>
              <a:t> </a:t>
            </a:r>
            <a:r>
              <a:rPr lang="es-ES" sz="1300" dirty="0" err="1">
                <a:solidFill>
                  <a:schemeClr val="bg1"/>
                </a:solidFill>
              </a:rPr>
              <a:t>to</a:t>
            </a:r>
            <a:r>
              <a:rPr lang="es-ES" sz="1300" dirty="0">
                <a:solidFill>
                  <a:schemeClr val="bg1"/>
                </a:solidFill>
              </a:rPr>
              <a:t> </a:t>
            </a:r>
            <a:r>
              <a:rPr lang="es-ES" sz="1300" dirty="0" err="1">
                <a:solidFill>
                  <a:schemeClr val="bg1"/>
                </a:solidFill>
              </a:rPr>
              <a:t>nanofinance</a:t>
            </a:r>
            <a:r>
              <a:rPr lang="es-ES" sz="1300" dirty="0">
                <a:solidFill>
                  <a:schemeClr val="bg1"/>
                </a:solidFill>
              </a:rPr>
              <a:t>+. </a:t>
            </a:r>
            <a:r>
              <a:rPr lang="es-ES" sz="1300" dirty="0" err="1">
                <a:solidFill>
                  <a:schemeClr val="bg1"/>
                </a:solidFill>
              </a:rPr>
              <a:t>Systems</a:t>
            </a:r>
            <a:r>
              <a:rPr lang="es-ES" sz="1300" dirty="0">
                <a:solidFill>
                  <a:schemeClr val="bg1"/>
                </a:solidFill>
              </a:rPr>
              <a:t> and </a:t>
            </a:r>
            <a:r>
              <a:rPr lang="es-ES" sz="1300" dirty="0" err="1">
                <a:solidFill>
                  <a:schemeClr val="bg1"/>
                </a:solidFill>
              </a:rPr>
              <a:t>Soft</a:t>
            </a:r>
            <a:r>
              <a:rPr lang="es-ES" sz="1300" dirty="0">
                <a:solidFill>
                  <a:schemeClr val="bg1"/>
                </a:solidFill>
              </a:rPr>
              <a:t> Computing 4: 200036.</a:t>
            </a:r>
          </a:p>
          <a:p>
            <a:pPr marL="285750" lvl="1" indent="-285750">
              <a:spcBef>
                <a:spcPts val="0"/>
              </a:spcBef>
              <a:spcAft>
                <a:spcPts val="600"/>
              </a:spcAft>
              <a:buFont typeface="Courier New" panose="02070309020205020404" pitchFamily="49" charset="0"/>
              <a:buChar char="o"/>
            </a:pPr>
            <a:r>
              <a:rPr lang="es-ES" sz="1300" dirty="0" err="1">
                <a:solidFill>
                  <a:schemeClr val="bg1"/>
                </a:solidFill>
              </a:rPr>
              <a:t>Bifurcations</a:t>
            </a:r>
            <a:r>
              <a:rPr lang="es-ES" sz="1300" dirty="0">
                <a:solidFill>
                  <a:schemeClr val="bg1"/>
                </a:solidFill>
              </a:rPr>
              <a:t> in </a:t>
            </a:r>
            <a:r>
              <a:rPr lang="es-ES" sz="1300" dirty="0" err="1">
                <a:solidFill>
                  <a:schemeClr val="bg1"/>
                </a:solidFill>
              </a:rPr>
              <a:t>business</a:t>
            </a:r>
            <a:r>
              <a:rPr lang="es-ES" sz="1300" dirty="0">
                <a:solidFill>
                  <a:schemeClr val="bg1"/>
                </a:solidFill>
              </a:rPr>
              <a:t> </a:t>
            </a:r>
            <a:r>
              <a:rPr lang="es-ES" sz="1300" dirty="0" err="1">
                <a:solidFill>
                  <a:schemeClr val="bg1"/>
                </a:solidFill>
              </a:rPr>
              <a:t>profitability</a:t>
            </a:r>
            <a:r>
              <a:rPr lang="es-ES" sz="1300" dirty="0">
                <a:solidFill>
                  <a:schemeClr val="bg1"/>
                </a:solidFill>
              </a:rPr>
              <a:t>: </a:t>
            </a:r>
            <a:r>
              <a:rPr lang="es-ES" sz="1300" dirty="0" err="1">
                <a:solidFill>
                  <a:schemeClr val="bg1"/>
                </a:solidFill>
              </a:rPr>
              <a:t>An</a:t>
            </a:r>
            <a:r>
              <a:rPr lang="es-ES" sz="1300" dirty="0">
                <a:solidFill>
                  <a:schemeClr val="bg1"/>
                </a:solidFill>
              </a:rPr>
              <a:t> </a:t>
            </a:r>
            <a:r>
              <a:rPr lang="es-ES" sz="1300" dirty="0" err="1">
                <a:solidFill>
                  <a:schemeClr val="bg1"/>
                </a:solidFill>
              </a:rPr>
              <a:t>agent-based</a:t>
            </a:r>
            <a:r>
              <a:rPr lang="es-ES" sz="1300" dirty="0">
                <a:solidFill>
                  <a:schemeClr val="bg1"/>
                </a:solidFill>
              </a:rPr>
              <a:t> </a:t>
            </a:r>
            <a:r>
              <a:rPr lang="es-ES" sz="1300" dirty="0" err="1">
                <a:solidFill>
                  <a:schemeClr val="bg1"/>
                </a:solidFill>
              </a:rPr>
              <a:t>simulation</a:t>
            </a:r>
            <a:r>
              <a:rPr lang="es-ES" sz="1300" dirty="0">
                <a:solidFill>
                  <a:schemeClr val="bg1"/>
                </a:solidFill>
              </a:rPr>
              <a:t> </a:t>
            </a:r>
            <a:r>
              <a:rPr lang="es-ES" sz="1300" dirty="0" err="1">
                <a:solidFill>
                  <a:schemeClr val="bg1"/>
                </a:solidFill>
              </a:rPr>
              <a:t>of</a:t>
            </a:r>
            <a:r>
              <a:rPr lang="es-ES" sz="1300" dirty="0">
                <a:solidFill>
                  <a:schemeClr val="bg1"/>
                </a:solidFill>
              </a:rPr>
              <a:t> </a:t>
            </a:r>
            <a:r>
              <a:rPr lang="es-ES" sz="1300" dirty="0" err="1">
                <a:solidFill>
                  <a:schemeClr val="bg1"/>
                </a:solidFill>
              </a:rPr>
              <a:t>homophily</a:t>
            </a:r>
            <a:r>
              <a:rPr lang="es-ES" sz="1300" dirty="0">
                <a:solidFill>
                  <a:schemeClr val="bg1"/>
                </a:solidFill>
              </a:rPr>
              <a:t> in </a:t>
            </a:r>
            <a:r>
              <a:rPr lang="es-ES" sz="1300" dirty="0" err="1">
                <a:solidFill>
                  <a:schemeClr val="bg1"/>
                </a:solidFill>
              </a:rPr>
              <a:t>self-financing</a:t>
            </a:r>
            <a:r>
              <a:rPr lang="es-ES" sz="1300" dirty="0">
                <a:solidFill>
                  <a:schemeClr val="bg1"/>
                </a:solidFill>
              </a:rPr>
              <a:t> </a:t>
            </a:r>
            <a:r>
              <a:rPr lang="es-ES" sz="1300" dirty="0" err="1">
                <a:solidFill>
                  <a:schemeClr val="bg1"/>
                </a:solidFill>
              </a:rPr>
              <a:t>groups</a:t>
            </a:r>
            <a:r>
              <a:rPr lang="es-ES" sz="1300" dirty="0">
                <a:solidFill>
                  <a:schemeClr val="bg1"/>
                </a:solidFill>
              </a:rPr>
              <a:t>. </a:t>
            </a:r>
            <a:r>
              <a:rPr lang="es-ES" sz="1300" dirty="0" err="1">
                <a:solidFill>
                  <a:schemeClr val="bg1"/>
                </a:solidFill>
              </a:rPr>
              <a:t>Journal</a:t>
            </a:r>
            <a:r>
              <a:rPr lang="es-ES" sz="1300" dirty="0">
                <a:solidFill>
                  <a:schemeClr val="bg1"/>
                </a:solidFill>
              </a:rPr>
              <a:t> </a:t>
            </a:r>
            <a:r>
              <a:rPr lang="es-ES" sz="1300" dirty="0" err="1">
                <a:solidFill>
                  <a:schemeClr val="bg1"/>
                </a:solidFill>
              </a:rPr>
              <a:t>of</a:t>
            </a:r>
            <a:r>
              <a:rPr lang="es-ES" sz="1300" dirty="0">
                <a:solidFill>
                  <a:schemeClr val="bg1"/>
                </a:solidFill>
              </a:rPr>
              <a:t> Business </a:t>
            </a:r>
            <a:r>
              <a:rPr lang="es-ES" sz="1300" dirty="0" err="1">
                <a:solidFill>
                  <a:schemeClr val="bg1"/>
                </a:solidFill>
              </a:rPr>
              <a:t>Research</a:t>
            </a:r>
            <a:r>
              <a:rPr lang="es-ES" sz="1300" dirty="0">
                <a:solidFill>
                  <a:schemeClr val="bg1"/>
                </a:solidFill>
              </a:rPr>
              <a:t> 129: 495-514.</a:t>
            </a:r>
          </a:p>
          <a:p>
            <a:pPr marL="285750" lvl="1" indent="-285750">
              <a:spcBef>
                <a:spcPts val="0"/>
              </a:spcBef>
              <a:spcAft>
                <a:spcPts val="600"/>
              </a:spcAft>
              <a:buFont typeface="Courier New" panose="02070309020205020404" pitchFamily="49" charset="0"/>
              <a:buChar char="o"/>
            </a:pPr>
            <a:r>
              <a:rPr lang="es-ES" sz="1300" dirty="0" err="1">
                <a:solidFill>
                  <a:schemeClr val="bg1"/>
                </a:solidFill>
              </a:rPr>
              <a:t>Which</a:t>
            </a:r>
            <a:r>
              <a:rPr lang="es-ES" sz="1300" dirty="0">
                <a:solidFill>
                  <a:schemeClr val="bg1"/>
                </a:solidFill>
              </a:rPr>
              <a:t> social </a:t>
            </a:r>
            <a:r>
              <a:rPr lang="es-ES" sz="1300" dirty="0" err="1">
                <a:solidFill>
                  <a:schemeClr val="bg1"/>
                </a:solidFill>
              </a:rPr>
              <a:t>program</a:t>
            </a:r>
            <a:r>
              <a:rPr lang="es-ES" sz="1300" dirty="0">
                <a:solidFill>
                  <a:schemeClr val="bg1"/>
                </a:solidFill>
              </a:rPr>
              <a:t> </a:t>
            </a:r>
            <a:r>
              <a:rPr lang="es-ES" sz="1300" dirty="0" err="1">
                <a:solidFill>
                  <a:schemeClr val="bg1"/>
                </a:solidFill>
              </a:rPr>
              <a:t>supports</a:t>
            </a:r>
            <a:r>
              <a:rPr lang="es-ES" sz="1300" dirty="0">
                <a:solidFill>
                  <a:schemeClr val="bg1"/>
                </a:solidFill>
              </a:rPr>
              <a:t> </a:t>
            </a:r>
            <a:r>
              <a:rPr lang="es-ES" sz="1300" dirty="0" err="1">
                <a:solidFill>
                  <a:schemeClr val="bg1"/>
                </a:solidFill>
              </a:rPr>
              <a:t>sustainable</a:t>
            </a:r>
            <a:r>
              <a:rPr lang="es-ES" sz="1300" dirty="0">
                <a:solidFill>
                  <a:schemeClr val="bg1"/>
                </a:solidFill>
              </a:rPr>
              <a:t> </a:t>
            </a:r>
            <a:r>
              <a:rPr lang="es-ES" sz="1300" dirty="0" err="1">
                <a:solidFill>
                  <a:schemeClr val="bg1"/>
                </a:solidFill>
              </a:rPr>
              <a:t>grass-root</a:t>
            </a:r>
            <a:r>
              <a:rPr lang="es-ES" sz="1300" dirty="0">
                <a:solidFill>
                  <a:schemeClr val="bg1"/>
                </a:solidFill>
              </a:rPr>
              <a:t> </a:t>
            </a:r>
            <a:r>
              <a:rPr lang="es-ES" sz="1300" dirty="0" err="1">
                <a:solidFill>
                  <a:schemeClr val="bg1"/>
                </a:solidFill>
              </a:rPr>
              <a:t>finance</a:t>
            </a:r>
            <a:r>
              <a:rPr lang="es-ES" sz="1300" dirty="0">
                <a:solidFill>
                  <a:schemeClr val="bg1"/>
                </a:solidFill>
              </a:rPr>
              <a:t>? Machine-</a:t>
            </a:r>
            <a:r>
              <a:rPr lang="es-ES" sz="1300" dirty="0" err="1">
                <a:solidFill>
                  <a:schemeClr val="bg1"/>
                </a:solidFill>
              </a:rPr>
              <a:t>learning</a:t>
            </a:r>
            <a:r>
              <a:rPr lang="es-ES" sz="1300" dirty="0">
                <a:solidFill>
                  <a:schemeClr val="bg1"/>
                </a:solidFill>
              </a:rPr>
              <a:t> </a:t>
            </a:r>
            <a:r>
              <a:rPr lang="es-ES" sz="1300" dirty="0" err="1">
                <a:solidFill>
                  <a:schemeClr val="bg1"/>
                </a:solidFill>
              </a:rPr>
              <a:t>evidence</a:t>
            </a:r>
            <a:r>
              <a:rPr lang="es-ES" sz="1300" dirty="0">
                <a:solidFill>
                  <a:schemeClr val="bg1"/>
                </a:solidFill>
              </a:rPr>
              <a:t>. International </a:t>
            </a:r>
            <a:r>
              <a:rPr lang="es-ES" sz="1300" dirty="0" err="1">
                <a:solidFill>
                  <a:schemeClr val="bg1"/>
                </a:solidFill>
              </a:rPr>
              <a:t>Journal</a:t>
            </a:r>
            <a:r>
              <a:rPr lang="es-ES" sz="1300" dirty="0">
                <a:solidFill>
                  <a:schemeClr val="bg1"/>
                </a:solidFill>
              </a:rPr>
              <a:t> </a:t>
            </a:r>
            <a:r>
              <a:rPr lang="es-ES" sz="1300" dirty="0" err="1">
                <a:solidFill>
                  <a:schemeClr val="bg1"/>
                </a:solidFill>
              </a:rPr>
              <a:t>of</a:t>
            </a:r>
            <a:r>
              <a:rPr lang="es-ES" sz="1300" dirty="0">
                <a:solidFill>
                  <a:schemeClr val="bg1"/>
                </a:solidFill>
              </a:rPr>
              <a:t> </a:t>
            </a:r>
            <a:r>
              <a:rPr lang="es-ES" sz="1300" dirty="0" err="1">
                <a:solidFill>
                  <a:schemeClr val="bg1"/>
                </a:solidFill>
              </a:rPr>
              <a:t>Sustainable</a:t>
            </a:r>
            <a:r>
              <a:rPr lang="es-ES" sz="1300" dirty="0">
                <a:solidFill>
                  <a:schemeClr val="bg1"/>
                </a:solidFill>
              </a:rPr>
              <a:t> </a:t>
            </a:r>
            <a:r>
              <a:rPr lang="es-ES" sz="1300" dirty="0" err="1">
                <a:solidFill>
                  <a:schemeClr val="bg1"/>
                </a:solidFill>
              </a:rPr>
              <a:t>Development</a:t>
            </a:r>
            <a:r>
              <a:rPr lang="es-ES" sz="1300" dirty="0">
                <a:solidFill>
                  <a:schemeClr val="bg1"/>
                </a:solidFill>
              </a:rPr>
              <a:t> &amp; </a:t>
            </a:r>
            <a:r>
              <a:rPr lang="es-ES" sz="1300" dirty="0" err="1">
                <a:solidFill>
                  <a:schemeClr val="bg1"/>
                </a:solidFill>
              </a:rPr>
              <a:t>World</a:t>
            </a:r>
            <a:r>
              <a:rPr lang="es-ES" sz="1300" dirty="0">
                <a:solidFill>
                  <a:schemeClr val="bg1"/>
                </a:solidFill>
              </a:rPr>
              <a:t> </a:t>
            </a:r>
            <a:r>
              <a:rPr lang="es-ES" sz="1300" dirty="0" err="1">
                <a:solidFill>
                  <a:schemeClr val="bg1"/>
                </a:solidFill>
              </a:rPr>
              <a:t>Ecology</a:t>
            </a:r>
            <a:r>
              <a:rPr lang="es-ES" sz="1300" dirty="0">
                <a:solidFill>
                  <a:schemeClr val="bg1"/>
                </a:solidFill>
              </a:rPr>
              <a:t> 27 (5): 389-395.</a:t>
            </a:r>
          </a:p>
          <a:p>
            <a:pPr marL="285750" lvl="1" indent="-285750">
              <a:spcBef>
                <a:spcPts val="0"/>
              </a:spcBef>
              <a:spcAft>
                <a:spcPts val="600"/>
              </a:spcAft>
              <a:buFont typeface="Courier New" panose="02070309020205020404" pitchFamily="49" charset="0"/>
              <a:buChar char="o"/>
            </a:pPr>
            <a:r>
              <a:rPr lang="es-ES" sz="1300" dirty="0" err="1">
                <a:solidFill>
                  <a:schemeClr val="bg1"/>
                </a:solidFill>
              </a:rPr>
              <a:t>Inflation</a:t>
            </a:r>
            <a:r>
              <a:rPr lang="es-ES" sz="1300" dirty="0">
                <a:solidFill>
                  <a:schemeClr val="bg1"/>
                </a:solidFill>
              </a:rPr>
              <a:t> shocks and </a:t>
            </a:r>
            <a:r>
              <a:rPr lang="es-ES" sz="1300" dirty="0" err="1">
                <a:solidFill>
                  <a:schemeClr val="bg1"/>
                </a:solidFill>
              </a:rPr>
              <a:t>income</a:t>
            </a:r>
            <a:r>
              <a:rPr lang="es-ES" sz="1300" dirty="0">
                <a:solidFill>
                  <a:schemeClr val="bg1"/>
                </a:solidFill>
              </a:rPr>
              <a:t> </a:t>
            </a:r>
            <a:r>
              <a:rPr lang="es-ES" sz="1300" dirty="0" err="1">
                <a:solidFill>
                  <a:schemeClr val="bg1"/>
                </a:solidFill>
              </a:rPr>
              <a:t>inequality</a:t>
            </a:r>
            <a:r>
              <a:rPr lang="es-ES" sz="1300" dirty="0">
                <a:solidFill>
                  <a:schemeClr val="bg1"/>
                </a:solidFill>
              </a:rPr>
              <a:t>: </a:t>
            </a:r>
            <a:r>
              <a:rPr lang="es-ES" sz="1300" dirty="0" err="1">
                <a:solidFill>
                  <a:schemeClr val="bg1"/>
                </a:solidFill>
              </a:rPr>
              <a:t>An</a:t>
            </a:r>
            <a:r>
              <a:rPr lang="es-ES" sz="1300" dirty="0">
                <a:solidFill>
                  <a:schemeClr val="bg1"/>
                </a:solidFill>
              </a:rPr>
              <a:t> </a:t>
            </a:r>
            <a:r>
              <a:rPr lang="es-ES" sz="1300" dirty="0" err="1">
                <a:solidFill>
                  <a:schemeClr val="bg1"/>
                </a:solidFill>
              </a:rPr>
              <a:t>analysis</a:t>
            </a:r>
            <a:r>
              <a:rPr lang="es-ES" sz="1300" dirty="0">
                <a:solidFill>
                  <a:schemeClr val="bg1"/>
                </a:solidFill>
              </a:rPr>
              <a:t> </a:t>
            </a:r>
            <a:r>
              <a:rPr lang="es-ES" sz="1300" dirty="0" err="1">
                <a:solidFill>
                  <a:schemeClr val="bg1"/>
                </a:solidFill>
              </a:rPr>
              <a:t>with</a:t>
            </a:r>
            <a:r>
              <a:rPr lang="es-ES" sz="1300" dirty="0">
                <a:solidFill>
                  <a:schemeClr val="bg1"/>
                </a:solidFill>
              </a:rPr>
              <a:t> </a:t>
            </a:r>
            <a:r>
              <a:rPr lang="es-ES" sz="1300" dirty="0" err="1">
                <a:solidFill>
                  <a:schemeClr val="bg1"/>
                </a:solidFill>
              </a:rPr>
              <a:t>genetic</a:t>
            </a:r>
            <a:r>
              <a:rPr lang="es-ES" sz="1300" dirty="0">
                <a:solidFill>
                  <a:schemeClr val="bg1"/>
                </a:solidFill>
              </a:rPr>
              <a:t> </a:t>
            </a:r>
            <a:r>
              <a:rPr lang="es-ES" sz="1300" dirty="0" err="1">
                <a:solidFill>
                  <a:schemeClr val="bg1"/>
                </a:solidFill>
              </a:rPr>
              <a:t>algorithms</a:t>
            </a:r>
            <a:r>
              <a:rPr lang="es-ES" sz="1300" dirty="0">
                <a:solidFill>
                  <a:schemeClr val="bg1"/>
                </a:solidFill>
              </a:rPr>
              <a:t> and </a:t>
            </a:r>
            <a:r>
              <a:rPr lang="es-ES" sz="1300" dirty="0" err="1">
                <a:solidFill>
                  <a:schemeClr val="bg1"/>
                </a:solidFill>
              </a:rPr>
              <a:t>Bayesian</a:t>
            </a:r>
            <a:r>
              <a:rPr lang="es-ES" sz="1300" dirty="0">
                <a:solidFill>
                  <a:schemeClr val="bg1"/>
                </a:solidFill>
              </a:rPr>
              <a:t> </a:t>
            </a:r>
            <a:r>
              <a:rPr lang="es-ES" sz="1300" dirty="0" err="1">
                <a:solidFill>
                  <a:schemeClr val="bg1"/>
                </a:solidFill>
              </a:rPr>
              <a:t>quantile</a:t>
            </a:r>
            <a:r>
              <a:rPr lang="es-ES" sz="1300" dirty="0">
                <a:solidFill>
                  <a:schemeClr val="bg1"/>
                </a:solidFill>
              </a:rPr>
              <a:t> </a:t>
            </a:r>
            <a:r>
              <a:rPr lang="es-ES" sz="1300" dirty="0" err="1">
                <a:solidFill>
                  <a:schemeClr val="bg1"/>
                </a:solidFill>
              </a:rPr>
              <a:t>regressions</a:t>
            </a:r>
            <a:r>
              <a:rPr lang="es-ES" sz="1300" dirty="0">
                <a:solidFill>
                  <a:schemeClr val="bg1"/>
                </a:solidFill>
              </a:rPr>
              <a:t>. </a:t>
            </a:r>
            <a:r>
              <a:rPr lang="es-ES" sz="1300" dirty="0" err="1">
                <a:solidFill>
                  <a:schemeClr val="bg1"/>
                </a:solidFill>
              </a:rPr>
              <a:t>African</a:t>
            </a:r>
            <a:r>
              <a:rPr lang="es-ES" sz="1300" dirty="0">
                <a:solidFill>
                  <a:schemeClr val="bg1"/>
                </a:solidFill>
              </a:rPr>
              <a:t> </a:t>
            </a:r>
            <a:r>
              <a:rPr lang="es-ES" sz="1300" dirty="0" err="1">
                <a:solidFill>
                  <a:schemeClr val="bg1"/>
                </a:solidFill>
              </a:rPr>
              <a:t>Journal</a:t>
            </a:r>
            <a:r>
              <a:rPr lang="es-ES" sz="1300" dirty="0">
                <a:solidFill>
                  <a:schemeClr val="bg1"/>
                </a:solidFill>
              </a:rPr>
              <a:t> </a:t>
            </a:r>
            <a:r>
              <a:rPr lang="es-ES" sz="1300" dirty="0" err="1">
                <a:solidFill>
                  <a:schemeClr val="bg1"/>
                </a:solidFill>
              </a:rPr>
              <a:t>of</a:t>
            </a:r>
            <a:r>
              <a:rPr lang="es-ES" sz="1300" dirty="0">
                <a:solidFill>
                  <a:schemeClr val="bg1"/>
                </a:solidFill>
              </a:rPr>
              <a:t> </a:t>
            </a:r>
            <a:r>
              <a:rPr lang="es-ES" sz="1300" dirty="0" err="1">
                <a:solidFill>
                  <a:schemeClr val="bg1"/>
                </a:solidFill>
              </a:rPr>
              <a:t>Economic</a:t>
            </a:r>
            <a:r>
              <a:rPr lang="es-ES" sz="1300" dirty="0">
                <a:solidFill>
                  <a:schemeClr val="bg1"/>
                </a:solidFill>
              </a:rPr>
              <a:t> and Management </a:t>
            </a:r>
            <a:r>
              <a:rPr lang="es-ES" sz="1300" dirty="0" err="1">
                <a:solidFill>
                  <a:schemeClr val="bg1"/>
                </a:solidFill>
              </a:rPr>
              <a:t>Studies</a:t>
            </a:r>
            <a:r>
              <a:rPr lang="es-ES" sz="1300" dirty="0">
                <a:solidFill>
                  <a:schemeClr val="bg1"/>
                </a:solidFill>
              </a:rPr>
              <a:t> 10 (2): 226-240.</a:t>
            </a:r>
          </a:p>
          <a:p>
            <a:pPr marL="285750" lvl="1" indent="-285750">
              <a:spcBef>
                <a:spcPts val="0"/>
              </a:spcBef>
              <a:spcAft>
                <a:spcPts val="600"/>
              </a:spcAft>
              <a:buFont typeface="Courier New" panose="02070309020205020404" pitchFamily="49" charset="0"/>
              <a:buChar char="o"/>
            </a:pPr>
            <a:r>
              <a:rPr lang="es-ES" sz="1300" dirty="0" err="1">
                <a:solidFill>
                  <a:schemeClr val="bg1"/>
                </a:solidFill>
              </a:rPr>
              <a:t>Balancing</a:t>
            </a:r>
            <a:r>
              <a:rPr lang="es-ES" sz="1300" dirty="0">
                <a:solidFill>
                  <a:schemeClr val="bg1"/>
                </a:solidFill>
              </a:rPr>
              <a:t> input-output tables </a:t>
            </a:r>
            <a:r>
              <a:rPr lang="es-ES" sz="1300" dirty="0" err="1">
                <a:solidFill>
                  <a:schemeClr val="bg1"/>
                </a:solidFill>
              </a:rPr>
              <a:t>with</a:t>
            </a:r>
            <a:r>
              <a:rPr lang="es-ES" sz="1300" dirty="0">
                <a:solidFill>
                  <a:schemeClr val="bg1"/>
                </a:solidFill>
              </a:rPr>
              <a:t> </a:t>
            </a:r>
            <a:r>
              <a:rPr lang="es-ES" sz="1300" dirty="0" err="1">
                <a:solidFill>
                  <a:schemeClr val="bg1"/>
                </a:solidFill>
              </a:rPr>
              <a:t>Bayesian</a:t>
            </a:r>
            <a:r>
              <a:rPr lang="es-ES" sz="1300" dirty="0">
                <a:solidFill>
                  <a:schemeClr val="bg1"/>
                </a:solidFill>
              </a:rPr>
              <a:t> </a:t>
            </a:r>
            <a:r>
              <a:rPr lang="es-ES" sz="1300" dirty="0" err="1">
                <a:solidFill>
                  <a:schemeClr val="bg1"/>
                </a:solidFill>
              </a:rPr>
              <a:t>slave-raiding</a:t>
            </a:r>
            <a:r>
              <a:rPr lang="es-ES" sz="1300" dirty="0">
                <a:solidFill>
                  <a:schemeClr val="bg1"/>
                </a:solidFill>
              </a:rPr>
              <a:t> </a:t>
            </a:r>
            <a:r>
              <a:rPr lang="es-ES" sz="1300" dirty="0" err="1">
                <a:solidFill>
                  <a:schemeClr val="bg1"/>
                </a:solidFill>
              </a:rPr>
              <a:t>ants</a:t>
            </a:r>
            <a:r>
              <a:rPr lang="es-ES" sz="1300" dirty="0">
                <a:solidFill>
                  <a:schemeClr val="bg1"/>
                </a:solidFill>
              </a:rPr>
              <a:t>. </a:t>
            </a:r>
            <a:r>
              <a:rPr lang="es-ES" sz="1300" dirty="0" err="1">
                <a:solidFill>
                  <a:schemeClr val="bg1"/>
                </a:solidFill>
              </a:rPr>
              <a:t>Statistical</a:t>
            </a:r>
            <a:r>
              <a:rPr lang="es-ES" sz="1300" dirty="0">
                <a:solidFill>
                  <a:schemeClr val="bg1"/>
                </a:solidFill>
              </a:rPr>
              <a:t> </a:t>
            </a:r>
            <a:r>
              <a:rPr lang="es-ES" sz="1300" dirty="0" err="1">
                <a:solidFill>
                  <a:schemeClr val="bg1"/>
                </a:solidFill>
              </a:rPr>
              <a:t>Journal</a:t>
            </a:r>
            <a:r>
              <a:rPr lang="es-ES" sz="1300" dirty="0">
                <a:solidFill>
                  <a:schemeClr val="bg1"/>
                </a:solidFill>
              </a:rPr>
              <a:t> </a:t>
            </a:r>
            <a:r>
              <a:rPr lang="es-ES" sz="1300" dirty="0" err="1">
                <a:solidFill>
                  <a:schemeClr val="bg1"/>
                </a:solidFill>
              </a:rPr>
              <a:t>of</a:t>
            </a:r>
            <a:r>
              <a:rPr lang="es-ES" sz="1300" dirty="0">
                <a:solidFill>
                  <a:schemeClr val="bg1"/>
                </a:solidFill>
              </a:rPr>
              <a:t> </a:t>
            </a:r>
            <a:r>
              <a:rPr lang="es-ES" sz="1300" dirty="0" err="1">
                <a:solidFill>
                  <a:schemeClr val="bg1"/>
                </a:solidFill>
              </a:rPr>
              <a:t>the</a:t>
            </a:r>
            <a:r>
              <a:rPr lang="es-ES" sz="1300" dirty="0">
                <a:solidFill>
                  <a:schemeClr val="bg1"/>
                </a:solidFill>
              </a:rPr>
              <a:t> IAOS 33 (4): 943-949.</a:t>
            </a:r>
          </a:p>
          <a:p>
            <a:pPr marL="285750" lvl="1" indent="-285750">
              <a:spcBef>
                <a:spcPts val="0"/>
              </a:spcBef>
              <a:spcAft>
                <a:spcPts val="600"/>
              </a:spcAft>
              <a:buFont typeface="Courier New" panose="02070309020205020404" pitchFamily="49" charset="0"/>
              <a:buChar char="o"/>
            </a:pPr>
            <a:r>
              <a:rPr lang="en-US" sz="1300" b="0" i="0" dirty="0">
                <a:solidFill>
                  <a:schemeClr val="bg1"/>
                </a:solidFill>
                <a:effectLst/>
              </a:rPr>
              <a:t>Deep Learning Algorithms for the Early Detection of Breast Cancer: A Comparative Study with Traditional Machine Learning. Forthcoming: Informatics in Medicine unlocked.</a:t>
            </a:r>
          </a:p>
        </p:txBody>
      </p:sp>
      <p:cxnSp>
        <p:nvCxnSpPr>
          <p:cNvPr id="1045" name="Straight Connector 1044">
            <a:extLst>
              <a:ext uri="{FF2B5EF4-FFF2-40B4-BE49-F238E27FC236}">
                <a16:creationId xmlns:a16="http://schemas.microsoft.com/office/drawing/2014/main" id="{B7188D9B-1674-419B-A379-D1632A7EC3A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829053" y="0"/>
            <a:ext cx="0" cy="685800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C0ACD273-03CA-6A25-9292-93791D3EFE5A}"/>
              </a:ext>
            </a:extLst>
          </p:cNvPr>
          <p:cNvPicPr>
            <a:picLocks noChangeAspect="1"/>
          </p:cNvPicPr>
          <p:nvPr/>
        </p:nvPicPr>
        <p:blipFill>
          <a:blip r:embed="rId2"/>
          <a:stretch>
            <a:fillRect/>
          </a:stretch>
        </p:blipFill>
        <p:spPr>
          <a:xfrm>
            <a:off x="6583680" y="18317"/>
            <a:ext cx="5288129" cy="6839681"/>
          </a:xfrm>
          <a:prstGeom prst="rect">
            <a:avLst/>
          </a:prstGeom>
        </p:spPr>
      </p:pic>
    </p:spTree>
    <p:extLst>
      <p:ext uri="{BB962C8B-B14F-4D97-AF65-F5344CB8AC3E}">
        <p14:creationId xmlns:p14="http://schemas.microsoft.com/office/powerpoint/2010/main" val="30177624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1" name="Rectangle 1040">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itle 1">
            <a:extLst>
              <a:ext uri="{FF2B5EF4-FFF2-40B4-BE49-F238E27FC236}">
                <a16:creationId xmlns:a16="http://schemas.microsoft.com/office/drawing/2014/main" id="{FBAFD3DF-FE10-A34F-F540-B18771DF5700}"/>
              </a:ext>
            </a:extLst>
          </p:cNvPr>
          <p:cNvSpPr>
            <a:spLocks noGrp="1"/>
          </p:cNvSpPr>
          <p:nvPr>
            <p:ph type="title"/>
          </p:nvPr>
        </p:nvSpPr>
        <p:spPr>
          <a:xfrm>
            <a:off x="1295400" y="669925"/>
            <a:ext cx="4800600" cy="1325563"/>
          </a:xfrm>
        </p:spPr>
        <p:txBody>
          <a:bodyPr anchor="b">
            <a:normAutofit/>
          </a:bodyPr>
          <a:lstStyle/>
          <a:p>
            <a:r>
              <a:rPr lang="en-US" dirty="0">
                <a:solidFill>
                  <a:schemeClr val="bg1"/>
                </a:solidFill>
              </a:rPr>
              <a:t>R.M. Gonzales Martinez</a:t>
            </a:r>
          </a:p>
        </p:txBody>
      </p:sp>
      <p:cxnSp>
        <p:nvCxnSpPr>
          <p:cNvPr id="1043" name="Straight Connector 1042">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 y="2026340"/>
            <a:ext cx="6095999"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51AFA6CF-A1CD-567C-DE38-C30B03334960}"/>
              </a:ext>
            </a:extLst>
          </p:cNvPr>
          <p:cNvSpPr>
            <a:spLocks noGrp="1"/>
          </p:cNvSpPr>
          <p:nvPr>
            <p:ph idx="1"/>
          </p:nvPr>
        </p:nvSpPr>
        <p:spPr>
          <a:xfrm>
            <a:off x="1295400" y="2288833"/>
            <a:ext cx="4800600" cy="3711571"/>
          </a:xfrm>
        </p:spPr>
        <p:txBody>
          <a:bodyPr>
            <a:normAutofit/>
          </a:bodyPr>
          <a:lstStyle/>
          <a:p>
            <a:pPr marL="285750" indent="-285750">
              <a:buNone/>
            </a:pPr>
            <a:r>
              <a:rPr lang="es-ES" sz="1300" b="1" dirty="0">
                <a:solidFill>
                  <a:schemeClr val="tx1">
                    <a:lumMod val="85000"/>
                    <a:lumOff val="15000"/>
                  </a:schemeClr>
                </a:solidFill>
              </a:rPr>
              <a:t>Publicaciones seleccionadas:</a:t>
            </a:r>
          </a:p>
          <a:p>
            <a:pPr marL="285750" lvl="1" indent="-285750">
              <a:spcBef>
                <a:spcPts val="0"/>
              </a:spcBef>
              <a:spcAft>
                <a:spcPts val="600"/>
              </a:spcAft>
              <a:buFont typeface="Courier New" panose="02070309020205020404" pitchFamily="49" charset="0"/>
              <a:buChar char="o"/>
            </a:pPr>
            <a:r>
              <a:rPr lang="es-ES" sz="1300" dirty="0" err="1">
                <a:solidFill>
                  <a:schemeClr val="tx1">
                    <a:lumMod val="85000"/>
                    <a:lumOff val="15000"/>
                  </a:schemeClr>
                </a:solidFill>
              </a:rPr>
              <a:t>How</a:t>
            </a:r>
            <a:r>
              <a:rPr lang="es-ES" sz="1300" dirty="0">
                <a:solidFill>
                  <a:schemeClr val="tx1">
                    <a:lumMod val="85000"/>
                    <a:lumOff val="15000"/>
                  </a:schemeClr>
                </a:solidFill>
              </a:rPr>
              <a:t> </a:t>
            </a:r>
            <a:r>
              <a:rPr lang="es-ES" sz="1300" dirty="0" err="1">
                <a:solidFill>
                  <a:schemeClr val="tx1">
                    <a:lumMod val="85000"/>
                    <a:lumOff val="15000"/>
                  </a:schemeClr>
                </a:solidFill>
              </a:rPr>
              <a:t>good</a:t>
            </a:r>
            <a:r>
              <a:rPr lang="es-ES" sz="1300" dirty="0">
                <a:solidFill>
                  <a:schemeClr val="tx1">
                    <a:lumMod val="85000"/>
                    <a:lumOff val="15000"/>
                  </a:schemeClr>
                </a:solidFill>
              </a:rPr>
              <a:t> </a:t>
            </a:r>
            <a:r>
              <a:rPr lang="es-ES" sz="1300" dirty="0" err="1">
                <a:solidFill>
                  <a:schemeClr val="tx1">
                    <a:lumMod val="85000"/>
                    <a:lumOff val="15000"/>
                  </a:schemeClr>
                </a:solidFill>
              </a:rPr>
              <a:t>is</a:t>
            </a:r>
            <a:r>
              <a:rPr lang="es-ES" sz="1300" dirty="0">
                <a:solidFill>
                  <a:schemeClr val="tx1">
                    <a:lumMod val="85000"/>
                    <a:lumOff val="15000"/>
                  </a:schemeClr>
                </a:solidFill>
              </a:rPr>
              <a:t> </a:t>
            </a:r>
            <a:r>
              <a:rPr lang="es-ES" sz="1300" dirty="0" err="1">
                <a:solidFill>
                  <a:schemeClr val="tx1">
                    <a:lumMod val="85000"/>
                    <a:lumOff val="15000"/>
                  </a:schemeClr>
                </a:solidFill>
              </a:rPr>
              <a:t>good</a:t>
            </a:r>
            <a:r>
              <a:rPr lang="es-ES" sz="1300" dirty="0">
                <a:solidFill>
                  <a:schemeClr val="tx1">
                    <a:lumMod val="85000"/>
                    <a:lumOff val="15000"/>
                  </a:schemeClr>
                </a:solidFill>
              </a:rPr>
              <a:t>? </a:t>
            </a:r>
            <a:r>
              <a:rPr lang="es-ES" sz="1300" dirty="0" err="1">
                <a:solidFill>
                  <a:schemeClr val="tx1">
                    <a:lumMod val="85000"/>
                    <a:lumOff val="15000"/>
                  </a:schemeClr>
                </a:solidFill>
              </a:rPr>
              <a:t>Bayesian</a:t>
            </a:r>
            <a:r>
              <a:rPr lang="es-ES" sz="1300" dirty="0">
                <a:solidFill>
                  <a:schemeClr val="tx1">
                    <a:lumMod val="85000"/>
                    <a:lumOff val="15000"/>
                  </a:schemeClr>
                </a:solidFill>
              </a:rPr>
              <a:t> machine-</a:t>
            </a:r>
            <a:r>
              <a:rPr lang="es-ES" sz="1300" dirty="0" err="1">
                <a:solidFill>
                  <a:schemeClr val="tx1">
                    <a:lumMod val="85000"/>
                    <a:lumOff val="15000"/>
                  </a:schemeClr>
                </a:solidFill>
              </a:rPr>
              <a:t>learning</a:t>
            </a:r>
            <a:r>
              <a:rPr lang="es-ES" sz="1300" dirty="0">
                <a:solidFill>
                  <a:schemeClr val="tx1">
                    <a:lumMod val="85000"/>
                    <a:lumOff val="15000"/>
                  </a:schemeClr>
                </a:solidFill>
              </a:rPr>
              <a:t> </a:t>
            </a:r>
            <a:r>
              <a:rPr lang="es-ES" sz="1300" dirty="0" err="1">
                <a:solidFill>
                  <a:schemeClr val="tx1">
                    <a:lumMod val="85000"/>
                    <a:lumOff val="15000"/>
                  </a:schemeClr>
                </a:solidFill>
              </a:rPr>
              <a:t>estimation</a:t>
            </a:r>
            <a:r>
              <a:rPr lang="es-ES" sz="1300" dirty="0">
                <a:solidFill>
                  <a:schemeClr val="tx1">
                    <a:lumMod val="85000"/>
                    <a:lumOff val="15000"/>
                  </a:schemeClr>
                </a:solidFill>
              </a:rPr>
              <a:t> </a:t>
            </a:r>
            <a:r>
              <a:rPr lang="es-ES" sz="1300" dirty="0" err="1">
                <a:solidFill>
                  <a:schemeClr val="tx1">
                    <a:lumMod val="85000"/>
                    <a:lumOff val="15000"/>
                  </a:schemeClr>
                </a:solidFill>
              </a:rPr>
              <a:t>of</a:t>
            </a:r>
            <a:r>
              <a:rPr lang="es-ES" sz="1300" dirty="0">
                <a:solidFill>
                  <a:schemeClr val="tx1">
                    <a:lumMod val="85000"/>
                    <a:lumOff val="15000"/>
                  </a:schemeClr>
                </a:solidFill>
              </a:rPr>
              <a:t> </a:t>
            </a:r>
            <a:r>
              <a:rPr lang="es-ES" sz="1300" dirty="0" err="1">
                <a:solidFill>
                  <a:schemeClr val="tx1">
                    <a:lumMod val="85000"/>
                    <a:lumOff val="15000"/>
                  </a:schemeClr>
                </a:solidFill>
              </a:rPr>
              <a:t>probabilistic</a:t>
            </a:r>
            <a:r>
              <a:rPr lang="es-ES" sz="1300" dirty="0">
                <a:solidFill>
                  <a:schemeClr val="tx1">
                    <a:lumMod val="85000"/>
                    <a:lumOff val="15000"/>
                  </a:schemeClr>
                </a:solidFill>
              </a:rPr>
              <a:t> </a:t>
            </a:r>
            <a:r>
              <a:rPr lang="es-ES" sz="1300" dirty="0" err="1">
                <a:solidFill>
                  <a:schemeClr val="tx1">
                    <a:lumMod val="85000"/>
                    <a:lumOff val="15000"/>
                  </a:schemeClr>
                </a:solidFill>
              </a:rPr>
              <a:t>benchmarks</a:t>
            </a:r>
            <a:r>
              <a:rPr lang="es-ES" sz="1300" dirty="0">
                <a:solidFill>
                  <a:schemeClr val="tx1">
                    <a:lumMod val="85000"/>
                    <a:lumOff val="15000"/>
                  </a:schemeClr>
                </a:solidFill>
              </a:rPr>
              <a:t> in </a:t>
            </a:r>
            <a:r>
              <a:rPr lang="es-ES" sz="1300" dirty="0" err="1">
                <a:solidFill>
                  <a:schemeClr val="tx1">
                    <a:lumMod val="85000"/>
                    <a:lumOff val="15000"/>
                  </a:schemeClr>
                </a:solidFill>
              </a:rPr>
              <a:t>noisy</a:t>
            </a:r>
            <a:r>
              <a:rPr lang="es-ES" sz="1300" dirty="0">
                <a:solidFill>
                  <a:schemeClr val="tx1">
                    <a:lumMod val="85000"/>
                    <a:lumOff val="15000"/>
                  </a:schemeClr>
                </a:solidFill>
              </a:rPr>
              <a:t> </a:t>
            </a:r>
            <a:r>
              <a:rPr lang="es-ES" sz="1300" dirty="0" err="1">
                <a:solidFill>
                  <a:schemeClr val="tx1">
                    <a:lumMod val="85000"/>
                    <a:lumOff val="15000"/>
                  </a:schemeClr>
                </a:solidFill>
              </a:rPr>
              <a:t>datasets</a:t>
            </a:r>
            <a:r>
              <a:rPr lang="es-ES" sz="1300" dirty="0">
                <a:solidFill>
                  <a:schemeClr val="tx1">
                    <a:lumMod val="85000"/>
                    <a:lumOff val="15000"/>
                  </a:schemeClr>
                </a:solidFill>
              </a:rPr>
              <a:t> and </a:t>
            </a:r>
            <a:r>
              <a:rPr lang="es-ES" sz="1300" dirty="0" err="1">
                <a:solidFill>
                  <a:schemeClr val="tx1">
                    <a:lumMod val="85000"/>
                    <a:lumOff val="15000"/>
                  </a:schemeClr>
                </a:solidFill>
              </a:rPr>
              <a:t>an</a:t>
            </a:r>
            <a:r>
              <a:rPr lang="es-ES" sz="1300" dirty="0">
                <a:solidFill>
                  <a:schemeClr val="tx1">
                    <a:lumMod val="85000"/>
                    <a:lumOff val="15000"/>
                  </a:schemeClr>
                </a:solidFill>
              </a:rPr>
              <a:t> </a:t>
            </a:r>
            <a:r>
              <a:rPr lang="es-ES" sz="1300" dirty="0" err="1">
                <a:solidFill>
                  <a:schemeClr val="tx1">
                    <a:lumMod val="85000"/>
                    <a:lumOff val="15000"/>
                  </a:schemeClr>
                </a:solidFill>
              </a:rPr>
              <a:t>application</a:t>
            </a:r>
            <a:r>
              <a:rPr lang="es-ES" sz="1300" dirty="0">
                <a:solidFill>
                  <a:schemeClr val="tx1">
                    <a:lumMod val="85000"/>
                    <a:lumOff val="15000"/>
                  </a:schemeClr>
                </a:solidFill>
              </a:rPr>
              <a:t> </a:t>
            </a:r>
            <a:r>
              <a:rPr lang="es-ES" sz="1300" dirty="0" err="1">
                <a:solidFill>
                  <a:schemeClr val="tx1">
                    <a:lumMod val="85000"/>
                    <a:lumOff val="15000"/>
                  </a:schemeClr>
                </a:solidFill>
              </a:rPr>
              <a:t>to</a:t>
            </a:r>
            <a:r>
              <a:rPr lang="es-ES" sz="1300" dirty="0">
                <a:solidFill>
                  <a:schemeClr val="tx1">
                    <a:lumMod val="85000"/>
                    <a:lumOff val="15000"/>
                  </a:schemeClr>
                </a:solidFill>
              </a:rPr>
              <a:t> </a:t>
            </a:r>
            <a:r>
              <a:rPr lang="es-ES" sz="1300" dirty="0" err="1">
                <a:solidFill>
                  <a:schemeClr val="tx1">
                    <a:lumMod val="85000"/>
                    <a:lumOff val="15000"/>
                  </a:schemeClr>
                </a:solidFill>
              </a:rPr>
              <a:t>nanofinance</a:t>
            </a:r>
            <a:r>
              <a:rPr lang="es-ES" sz="1300" dirty="0">
                <a:solidFill>
                  <a:schemeClr val="tx1">
                    <a:lumMod val="85000"/>
                    <a:lumOff val="15000"/>
                  </a:schemeClr>
                </a:solidFill>
              </a:rPr>
              <a:t>+. </a:t>
            </a:r>
            <a:r>
              <a:rPr lang="es-ES" sz="1300" dirty="0" err="1">
                <a:solidFill>
                  <a:schemeClr val="tx1">
                    <a:lumMod val="85000"/>
                    <a:lumOff val="15000"/>
                  </a:schemeClr>
                </a:solidFill>
              </a:rPr>
              <a:t>Systems</a:t>
            </a:r>
            <a:r>
              <a:rPr lang="es-ES" sz="1300" dirty="0">
                <a:solidFill>
                  <a:schemeClr val="tx1">
                    <a:lumMod val="85000"/>
                    <a:lumOff val="15000"/>
                  </a:schemeClr>
                </a:solidFill>
              </a:rPr>
              <a:t> and </a:t>
            </a:r>
            <a:r>
              <a:rPr lang="es-ES" sz="1300" dirty="0" err="1">
                <a:solidFill>
                  <a:schemeClr val="tx1">
                    <a:lumMod val="85000"/>
                    <a:lumOff val="15000"/>
                  </a:schemeClr>
                </a:solidFill>
              </a:rPr>
              <a:t>Soft</a:t>
            </a:r>
            <a:r>
              <a:rPr lang="es-ES" sz="1300" dirty="0">
                <a:solidFill>
                  <a:schemeClr val="tx1">
                    <a:lumMod val="85000"/>
                    <a:lumOff val="15000"/>
                  </a:schemeClr>
                </a:solidFill>
              </a:rPr>
              <a:t> Computing 4: 200036.</a:t>
            </a:r>
          </a:p>
          <a:p>
            <a:pPr marL="285750" lvl="1" indent="-285750">
              <a:spcBef>
                <a:spcPts val="0"/>
              </a:spcBef>
              <a:spcAft>
                <a:spcPts val="600"/>
              </a:spcAft>
              <a:buFont typeface="Courier New" panose="02070309020205020404" pitchFamily="49" charset="0"/>
              <a:buChar char="o"/>
            </a:pPr>
            <a:r>
              <a:rPr lang="es-ES" sz="1300" dirty="0" err="1">
                <a:solidFill>
                  <a:schemeClr val="tx1">
                    <a:lumMod val="85000"/>
                    <a:lumOff val="15000"/>
                  </a:schemeClr>
                </a:solidFill>
              </a:rPr>
              <a:t>Bifurcations</a:t>
            </a:r>
            <a:r>
              <a:rPr lang="es-ES" sz="1300" dirty="0">
                <a:solidFill>
                  <a:schemeClr val="tx1">
                    <a:lumMod val="85000"/>
                    <a:lumOff val="15000"/>
                  </a:schemeClr>
                </a:solidFill>
              </a:rPr>
              <a:t> in </a:t>
            </a:r>
            <a:r>
              <a:rPr lang="es-ES" sz="1300" dirty="0" err="1">
                <a:solidFill>
                  <a:schemeClr val="tx1">
                    <a:lumMod val="85000"/>
                    <a:lumOff val="15000"/>
                  </a:schemeClr>
                </a:solidFill>
              </a:rPr>
              <a:t>business</a:t>
            </a:r>
            <a:r>
              <a:rPr lang="es-ES" sz="1300" dirty="0">
                <a:solidFill>
                  <a:schemeClr val="tx1">
                    <a:lumMod val="85000"/>
                    <a:lumOff val="15000"/>
                  </a:schemeClr>
                </a:solidFill>
              </a:rPr>
              <a:t> </a:t>
            </a:r>
            <a:r>
              <a:rPr lang="es-ES" sz="1300" dirty="0" err="1">
                <a:solidFill>
                  <a:schemeClr val="tx1">
                    <a:lumMod val="85000"/>
                    <a:lumOff val="15000"/>
                  </a:schemeClr>
                </a:solidFill>
              </a:rPr>
              <a:t>profitability</a:t>
            </a:r>
            <a:r>
              <a:rPr lang="es-ES" sz="1300" dirty="0">
                <a:solidFill>
                  <a:schemeClr val="tx1">
                    <a:lumMod val="85000"/>
                    <a:lumOff val="15000"/>
                  </a:schemeClr>
                </a:solidFill>
              </a:rPr>
              <a:t>: </a:t>
            </a:r>
            <a:r>
              <a:rPr lang="es-ES" sz="1300" dirty="0" err="1">
                <a:solidFill>
                  <a:schemeClr val="tx1">
                    <a:lumMod val="85000"/>
                    <a:lumOff val="15000"/>
                  </a:schemeClr>
                </a:solidFill>
              </a:rPr>
              <a:t>An</a:t>
            </a:r>
            <a:r>
              <a:rPr lang="es-ES" sz="1300" dirty="0">
                <a:solidFill>
                  <a:schemeClr val="tx1">
                    <a:lumMod val="85000"/>
                    <a:lumOff val="15000"/>
                  </a:schemeClr>
                </a:solidFill>
              </a:rPr>
              <a:t> </a:t>
            </a:r>
            <a:r>
              <a:rPr lang="es-ES" sz="1300" dirty="0" err="1">
                <a:solidFill>
                  <a:schemeClr val="tx1">
                    <a:lumMod val="85000"/>
                    <a:lumOff val="15000"/>
                  </a:schemeClr>
                </a:solidFill>
              </a:rPr>
              <a:t>agent-based</a:t>
            </a:r>
            <a:r>
              <a:rPr lang="es-ES" sz="1300" dirty="0">
                <a:solidFill>
                  <a:schemeClr val="tx1">
                    <a:lumMod val="85000"/>
                    <a:lumOff val="15000"/>
                  </a:schemeClr>
                </a:solidFill>
              </a:rPr>
              <a:t> </a:t>
            </a:r>
            <a:r>
              <a:rPr lang="es-ES" sz="1300" dirty="0" err="1">
                <a:solidFill>
                  <a:schemeClr val="tx1">
                    <a:lumMod val="85000"/>
                    <a:lumOff val="15000"/>
                  </a:schemeClr>
                </a:solidFill>
              </a:rPr>
              <a:t>simulation</a:t>
            </a:r>
            <a:r>
              <a:rPr lang="es-ES" sz="1300" dirty="0">
                <a:solidFill>
                  <a:schemeClr val="tx1">
                    <a:lumMod val="85000"/>
                    <a:lumOff val="15000"/>
                  </a:schemeClr>
                </a:solidFill>
              </a:rPr>
              <a:t> </a:t>
            </a:r>
            <a:r>
              <a:rPr lang="es-ES" sz="1300" dirty="0" err="1">
                <a:solidFill>
                  <a:schemeClr val="tx1">
                    <a:lumMod val="85000"/>
                    <a:lumOff val="15000"/>
                  </a:schemeClr>
                </a:solidFill>
              </a:rPr>
              <a:t>of</a:t>
            </a:r>
            <a:r>
              <a:rPr lang="es-ES" sz="1300" dirty="0">
                <a:solidFill>
                  <a:schemeClr val="tx1">
                    <a:lumMod val="85000"/>
                    <a:lumOff val="15000"/>
                  </a:schemeClr>
                </a:solidFill>
              </a:rPr>
              <a:t> </a:t>
            </a:r>
            <a:r>
              <a:rPr lang="es-ES" sz="1300" dirty="0" err="1">
                <a:solidFill>
                  <a:schemeClr val="tx1">
                    <a:lumMod val="85000"/>
                    <a:lumOff val="15000"/>
                  </a:schemeClr>
                </a:solidFill>
              </a:rPr>
              <a:t>homophily</a:t>
            </a:r>
            <a:r>
              <a:rPr lang="es-ES" sz="1300" dirty="0">
                <a:solidFill>
                  <a:schemeClr val="tx1">
                    <a:lumMod val="85000"/>
                    <a:lumOff val="15000"/>
                  </a:schemeClr>
                </a:solidFill>
              </a:rPr>
              <a:t> in </a:t>
            </a:r>
            <a:r>
              <a:rPr lang="es-ES" sz="1300" dirty="0" err="1">
                <a:solidFill>
                  <a:schemeClr val="tx1">
                    <a:lumMod val="85000"/>
                    <a:lumOff val="15000"/>
                  </a:schemeClr>
                </a:solidFill>
              </a:rPr>
              <a:t>self-financing</a:t>
            </a:r>
            <a:r>
              <a:rPr lang="es-ES" sz="1300" dirty="0">
                <a:solidFill>
                  <a:schemeClr val="tx1">
                    <a:lumMod val="85000"/>
                    <a:lumOff val="15000"/>
                  </a:schemeClr>
                </a:solidFill>
              </a:rPr>
              <a:t> </a:t>
            </a:r>
            <a:r>
              <a:rPr lang="es-ES" sz="1300" dirty="0" err="1">
                <a:solidFill>
                  <a:schemeClr val="tx1">
                    <a:lumMod val="85000"/>
                    <a:lumOff val="15000"/>
                  </a:schemeClr>
                </a:solidFill>
              </a:rPr>
              <a:t>groups</a:t>
            </a:r>
            <a:r>
              <a:rPr lang="es-ES" sz="1300" dirty="0">
                <a:solidFill>
                  <a:schemeClr val="tx1">
                    <a:lumMod val="85000"/>
                    <a:lumOff val="15000"/>
                  </a:schemeClr>
                </a:solidFill>
              </a:rPr>
              <a:t>. </a:t>
            </a:r>
            <a:r>
              <a:rPr lang="es-ES" sz="1300" dirty="0" err="1">
                <a:solidFill>
                  <a:schemeClr val="tx1">
                    <a:lumMod val="85000"/>
                    <a:lumOff val="15000"/>
                  </a:schemeClr>
                </a:solidFill>
              </a:rPr>
              <a:t>Journal</a:t>
            </a:r>
            <a:r>
              <a:rPr lang="es-ES" sz="1300" dirty="0">
                <a:solidFill>
                  <a:schemeClr val="tx1">
                    <a:lumMod val="85000"/>
                    <a:lumOff val="15000"/>
                  </a:schemeClr>
                </a:solidFill>
              </a:rPr>
              <a:t> </a:t>
            </a:r>
            <a:r>
              <a:rPr lang="es-ES" sz="1300" dirty="0" err="1">
                <a:solidFill>
                  <a:schemeClr val="tx1">
                    <a:lumMod val="85000"/>
                    <a:lumOff val="15000"/>
                  </a:schemeClr>
                </a:solidFill>
              </a:rPr>
              <a:t>of</a:t>
            </a:r>
            <a:r>
              <a:rPr lang="es-ES" sz="1300" dirty="0">
                <a:solidFill>
                  <a:schemeClr val="tx1">
                    <a:lumMod val="85000"/>
                    <a:lumOff val="15000"/>
                  </a:schemeClr>
                </a:solidFill>
              </a:rPr>
              <a:t> Business </a:t>
            </a:r>
            <a:r>
              <a:rPr lang="es-ES" sz="1300" dirty="0" err="1">
                <a:solidFill>
                  <a:schemeClr val="tx1">
                    <a:lumMod val="85000"/>
                    <a:lumOff val="15000"/>
                  </a:schemeClr>
                </a:solidFill>
              </a:rPr>
              <a:t>Research</a:t>
            </a:r>
            <a:r>
              <a:rPr lang="es-ES" sz="1300" dirty="0">
                <a:solidFill>
                  <a:schemeClr val="tx1">
                    <a:lumMod val="85000"/>
                    <a:lumOff val="15000"/>
                  </a:schemeClr>
                </a:solidFill>
              </a:rPr>
              <a:t> 129: 495-514.</a:t>
            </a:r>
          </a:p>
          <a:p>
            <a:pPr marL="285750" lvl="1" indent="-285750">
              <a:spcBef>
                <a:spcPts val="0"/>
              </a:spcBef>
              <a:spcAft>
                <a:spcPts val="600"/>
              </a:spcAft>
              <a:buFont typeface="Courier New" panose="02070309020205020404" pitchFamily="49" charset="0"/>
              <a:buChar char="o"/>
            </a:pPr>
            <a:r>
              <a:rPr lang="es-ES" sz="1300" dirty="0" err="1">
                <a:solidFill>
                  <a:schemeClr val="tx1">
                    <a:lumMod val="85000"/>
                    <a:lumOff val="15000"/>
                  </a:schemeClr>
                </a:solidFill>
              </a:rPr>
              <a:t>Which</a:t>
            </a:r>
            <a:r>
              <a:rPr lang="es-ES" sz="1300" dirty="0">
                <a:solidFill>
                  <a:schemeClr val="tx1">
                    <a:lumMod val="85000"/>
                    <a:lumOff val="15000"/>
                  </a:schemeClr>
                </a:solidFill>
              </a:rPr>
              <a:t> social </a:t>
            </a:r>
            <a:r>
              <a:rPr lang="es-ES" sz="1300" dirty="0" err="1">
                <a:solidFill>
                  <a:schemeClr val="tx1">
                    <a:lumMod val="85000"/>
                    <a:lumOff val="15000"/>
                  </a:schemeClr>
                </a:solidFill>
              </a:rPr>
              <a:t>program</a:t>
            </a:r>
            <a:r>
              <a:rPr lang="es-ES" sz="1300" dirty="0">
                <a:solidFill>
                  <a:schemeClr val="tx1">
                    <a:lumMod val="85000"/>
                    <a:lumOff val="15000"/>
                  </a:schemeClr>
                </a:solidFill>
              </a:rPr>
              <a:t> </a:t>
            </a:r>
            <a:r>
              <a:rPr lang="es-ES" sz="1300" dirty="0" err="1">
                <a:solidFill>
                  <a:schemeClr val="tx1">
                    <a:lumMod val="85000"/>
                    <a:lumOff val="15000"/>
                  </a:schemeClr>
                </a:solidFill>
              </a:rPr>
              <a:t>supports</a:t>
            </a:r>
            <a:r>
              <a:rPr lang="es-ES" sz="1300" dirty="0">
                <a:solidFill>
                  <a:schemeClr val="tx1">
                    <a:lumMod val="85000"/>
                    <a:lumOff val="15000"/>
                  </a:schemeClr>
                </a:solidFill>
              </a:rPr>
              <a:t> </a:t>
            </a:r>
            <a:r>
              <a:rPr lang="es-ES" sz="1300" dirty="0" err="1">
                <a:solidFill>
                  <a:schemeClr val="tx1">
                    <a:lumMod val="85000"/>
                    <a:lumOff val="15000"/>
                  </a:schemeClr>
                </a:solidFill>
              </a:rPr>
              <a:t>sustainable</a:t>
            </a:r>
            <a:r>
              <a:rPr lang="es-ES" sz="1300" dirty="0">
                <a:solidFill>
                  <a:schemeClr val="tx1">
                    <a:lumMod val="85000"/>
                    <a:lumOff val="15000"/>
                  </a:schemeClr>
                </a:solidFill>
              </a:rPr>
              <a:t> </a:t>
            </a:r>
            <a:r>
              <a:rPr lang="es-ES" sz="1300" dirty="0" err="1">
                <a:solidFill>
                  <a:schemeClr val="tx1">
                    <a:lumMod val="85000"/>
                    <a:lumOff val="15000"/>
                  </a:schemeClr>
                </a:solidFill>
              </a:rPr>
              <a:t>grass-root</a:t>
            </a:r>
            <a:r>
              <a:rPr lang="es-ES" sz="1300" dirty="0">
                <a:solidFill>
                  <a:schemeClr val="tx1">
                    <a:lumMod val="85000"/>
                    <a:lumOff val="15000"/>
                  </a:schemeClr>
                </a:solidFill>
              </a:rPr>
              <a:t> </a:t>
            </a:r>
            <a:r>
              <a:rPr lang="es-ES" sz="1300" dirty="0" err="1">
                <a:solidFill>
                  <a:schemeClr val="tx1">
                    <a:lumMod val="85000"/>
                    <a:lumOff val="15000"/>
                  </a:schemeClr>
                </a:solidFill>
              </a:rPr>
              <a:t>finance</a:t>
            </a:r>
            <a:r>
              <a:rPr lang="es-ES" sz="1300" dirty="0">
                <a:solidFill>
                  <a:schemeClr val="tx1">
                    <a:lumMod val="85000"/>
                    <a:lumOff val="15000"/>
                  </a:schemeClr>
                </a:solidFill>
              </a:rPr>
              <a:t>? Machine-</a:t>
            </a:r>
            <a:r>
              <a:rPr lang="es-ES" sz="1300" dirty="0" err="1">
                <a:solidFill>
                  <a:schemeClr val="tx1">
                    <a:lumMod val="85000"/>
                    <a:lumOff val="15000"/>
                  </a:schemeClr>
                </a:solidFill>
              </a:rPr>
              <a:t>learning</a:t>
            </a:r>
            <a:r>
              <a:rPr lang="es-ES" sz="1300" dirty="0">
                <a:solidFill>
                  <a:schemeClr val="tx1">
                    <a:lumMod val="85000"/>
                    <a:lumOff val="15000"/>
                  </a:schemeClr>
                </a:solidFill>
              </a:rPr>
              <a:t> </a:t>
            </a:r>
            <a:r>
              <a:rPr lang="es-ES" sz="1300" dirty="0" err="1">
                <a:solidFill>
                  <a:schemeClr val="tx1">
                    <a:lumMod val="85000"/>
                    <a:lumOff val="15000"/>
                  </a:schemeClr>
                </a:solidFill>
              </a:rPr>
              <a:t>evidence</a:t>
            </a:r>
            <a:r>
              <a:rPr lang="es-ES" sz="1300" dirty="0">
                <a:solidFill>
                  <a:schemeClr val="tx1">
                    <a:lumMod val="85000"/>
                    <a:lumOff val="15000"/>
                  </a:schemeClr>
                </a:solidFill>
              </a:rPr>
              <a:t>. International </a:t>
            </a:r>
            <a:r>
              <a:rPr lang="es-ES" sz="1300" dirty="0" err="1">
                <a:solidFill>
                  <a:schemeClr val="tx1">
                    <a:lumMod val="85000"/>
                    <a:lumOff val="15000"/>
                  </a:schemeClr>
                </a:solidFill>
              </a:rPr>
              <a:t>Journal</a:t>
            </a:r>
            <a:r>
              <a:rPr lang="es-ES" sz="1300" dirty="0">
                <a:solidFill>
                  <a:schemeClr val="tx1">
                    <a:lumMod val="85000"/>
                    <a:lumOff val="15000"/>
                  </a:schemeClr>
                </a:solidFill>
              </a:rPr>
              <a:t> </a:t>
            </a:r>
            <a:r>
              <a:rPr lang="es-ES" sz="1300" dirty="0" err="1">
                <a:solidFill>
                  <a:schemeClr val="tx1">
                    <a:lumMod val="85000"/>
                    <a:lumOff val="15000"/>
                  </a:schemeClr>
                </a:solidFill>
              </a:rPr>
              <a:t>of</a:t>
            </a:r>
            <a:r>
              <a:rPr lang="es-ES" sz="1300" dirty="0">
                <a:solidFill>
                  <a:schemeClr val="tx1">
                    <a:lumMod val="85000"/>
                    <a:lumOff val="15000"/>
                  </a:schemeClr>
                </a:solidFill>
              </a:rPr>
              <a:t> </a:t>
            </a:r>
            <a:r>
              <a:rPr lang="es-ES" sz="1300" dirty="0" err="1">
                <a:solidFill>
                  <a:schemeClr val="tx1">
                    <a:lumMod val="85000"/>
                    <a:lumOff val="15000"/>
                  </a:schemeClr>
                </a:solidFill>
              </a:rPr>
              <a:t>Sustainable</a:t>
            </a:r>
            <a:r>
              <a:rPr lang="es-ES" sz="1300" dirty="0">
                <a:solidFill>
                  <a:schemeClr val="tx1">
                    <a:lumMod val="85000"/>
                    <a:lumOff val="15000"/>
                  </a:schemeClr>
                </a:solidFill>
              </a:rPr>
              <a:t> </a:t>
            </a:r>
            <a:r>
              <a:rPr lang="es-ES" sz="1300" dirty="0" err="1">
                <a:solidFill>
                  <a:schemeClr val="tx1">
                    <a:lumMod val="85000"/>
                    <a:lumOff val="15000"/>
                  </a:schemeClr>
                </a:solidFill>
              </a:rPr>
              <a:t>Development</a:t>
            </a:r>
            <a:r>
              <a:rPr lang="es-ES" sz="1300" dirty="0">
                <a:solidFill>
                  <a:schemeClr val="tx1">
                    <a:lumMod val="85000"/>
                    <a:lumOff val="15000"/>
                  </a:schemeClr>
                </a:solidFill>
              </a:rPr>
              <a:t> &amp; </a:t>
            </a:r>
            <a:r>
              <a:rPr lang="es-ES" sz="1300" dirty="0" err="1">
                <a:solidFill>
                  <a:schemeClr val="tx1">
                    <a:lumMod val="85000"/>
                    <a:lumOff val="15000"/>
                  </a:schemeClr>
                </a:solidFill>
              </a:rPr>
              <a:t>World</a:t>
            </a:r>
            <a:r>
              <a:rPr lang="es-ES" sz="1300" dirty="0">
                <a:solidFill>
                  <a:schemeClr val="tx1">
                    <a:lumMod val="85000"/>
                    <a:lumOff val="15000"/>
                  </a:schemeClr>
                </a:solidFill>
              </a:rPr>
              <a:t> </a:t>
            </a:r>
            <a:r>
              <a:rPr lang="es-ES" sz="1300" dirty="0" err="1">
                <a:solidFill>
                  <a:schemeClr val="tx1">
                    <a:lumMod val="85000"/>
                    <a:lumOff val="15000"/>
                  </a:schemeClr>
                </a:solidFill>
              </a:rPr>
              <a:t>Ecology</a:t>
            </a:r>
            <a:r>
              <a:rPr lang="es-ES" sz="1300" dirty="0">
                <a:solidFill>
                  <a:schemeClr val="tx1">
                    <a:lumMod val="85000"/>
                    <a:lumOff val="15000"/>
                  </a:schemeClr>
                </a:solidFill>
              </a:rPr>
              <a:t> 27 (5): 389-395.</a:t>
            </a:r>
          </a:p>
          <a:p>
            <a:pPr marL="285750" lvl="1" indent="-285750">
              <a:spcBef>
                <a:spcPts val="0"/>
              </a:spcBef>
              <a:spcAft>
                <a:spcPts val="600"/>
              </a:spcAft>
              <a:buFont typeface="Courier New" panose="02070309020205020404" pitchFamily="49" charset="0"/>
              <a:buChar char="o"/>
            </a:pPr>
            <a:r>
              <a:rPr lang="es-ES" sz="1300" dirty="0" err="1">
                <a:solidFill>
                  <a:schemeClr val="tx1">
                    <a:lumMod val="85000"/>
                    <a:lumOff val="15000"/>
                  </a:schemeClr>
                </a:solidFill>
              </a:rPr>
              <a:t>Inflation</a:t>
            </a:r>
            <a:r>
              <a:rPr lang="es-ES" sz="1300" dirty="0">
                <a:solidFill>
                  <a:schemeClr val="tx1">
                    <a:lumMod val="85000"/>
                    <a:lumOff val="15000"/>
                  </a:schemeClr>
                </a:solidFill>
              </a:rPr>
              <a:t> shocks and </a:t>
            </a:r>
            <a:r>
              <a:rPr lang="es-ES" sz="1300" dirty="0" err="1">
                <a:solidFill>
                  <a:schemeClr val="tx1">
                    <a:lumMod val="85000"/>
                    <a:lumOff val="15000"/>
                  </a:schemeClr>
                </a:solidFill>
              </a:rPr>
              <a:t>income</a:t>
            </a:r>
            <a:r>
              <a:rPr lang="es-ES" sz="1300" dirty="0">
                <a:solidFill>
                  <a:schemeClr val="tx1">
                    <a:lumMod val="85000"/>
                    <a:lumOff val="15000"/>
                  </a:schemeClr>
                </a:solidFill>
              </a:rPr>
              <a:t> </a:t>
            </a:r>
            <a:r>
              <a:rPr lang="es-ES" sz="1300" dirty="0" err="1">
                <a:solidFill>
                  <a:schemeClr val="tx1">
                    <a:lumMod val="85000"/>
                    <a:lumOff val="15000"/>
                  </a:schemeClr>
                </a:solidFill>
              </a:rPr>
              <a:t>inequality</a:t>
            </a:r>
            <a:r>
              <a:rPr lang="es-ES" sz="1300" dirty="0">
                <a:solidFill>
                  <a:schemeClr val="tx1">
                    <a:lumMod val="85000"/>
                    <a:lumOff val="15000"/>
                  </a:schemeClr>
                </a:solidFill>
              </a:rPr>
              <a:t>: </a:t>
            </a:r>
            <a:r>
              <a:rPr lang="es-ES" sz="1300" dirty="0" err="1">
                <a:solidFill>
                  <a:schemeClr val="tx1">
                    <a:lumMod val="85000"/>
                    <a:lumOff val="15000"/>
                  </a:schemeClr>
                </a:solidFill>
              </a:rPr>
              <a:t>An</a:t>
            </a:r>
            <a:r>
              <a:rPr lang="es-ES" sz="1300" dirty="0">
                <a:solidFill>
                  <a:schemeClr val="tx1">
                    <a:lumMod val="85000"/>
                    <a:lumOff val="15000"/>
                  </a:schemeClr>
                </a:solidFill>
              </a:rPr>
              <a:t> </a:t>
            </a:r>
            <a:r>
              <a:rPr lang="es-ES" sz="1300" dirty="0" err="1">
                <a:solidFill>
                  <a:schemeClr val="tx1">
                    <a:lumMod val="85000"/>
                    <a:lumOff val="15000"/>
                  </a:schemeClr>
                </a:solidFill>
              </a:rPr>
              <a:t>analysis</a:t>
            </a:r>
            <a:r>
              <a:rPr lang="es-ES" sz="1300" dirty="0">
                <a:solidFill>
                  <a:schemeClr val="tx1">
                    <a:lumMod val="85000"/>
                    <a:lumOff val="15000"/>
                  </a:schemeClr>
                </a:solidFill>
              </a:rPr>
              <a:t> </a:t>
            </a:r>
            <a:r>
              <a:rPr lang="es-ES" sz="1300" dirty="0" err="1">
                <a:solidFill>
                  <a:schemeClr val="tx1">
                    <a:lumMod val="85000"/>
                    <a:lumOff val="15000"/>
                  </a:schemeClr>
                </a:solidFill>
              </a:rPr>
              <a:t>with</a:t>
            </a:r>
            <a:r>
              <a:rPr lang="es-ES" sz="1300" dirty="0">
                <a:solidFill>
                  <a:schemeClr val="tx1">
                    <a:lumMod val="85000"/>
                    <a:lumOff val="15000"/>
                  </a:schemeClr>
                </a:solidFill>
              </a:rPr>
              <a:t> </a:t>
            </a:r>
            <a:r>
              <a:rPr lang="es-ES" sz="1300" dirty="0" err="1">
                <a:solidFill>
                  <a:schemeClr val="tx1">
                    <a:lumMod val="85000"/>
                    <a:lumOff val="15000"/>
                  </a:schemeClr>
                </a:solidFill>
              </a:rPr>
              <a:t>genetic</a:t>
            </a:r>
            <a:r>
              <a:rPr lang="es-ES" sz="1300" dirty="0">
                <a:solidFill>
                  <a:schemeClr val="tx1">
                    <a:lumMod val="85000"/>
                    <a:lumOff val="15000"/>
                  </a:schemeClr>
                </a:solidFill>
              </a:rPr>
              <a:t> </a:t>
            </a:r>
            <a:r>
              <a:rPr lang="es-ES" sz="1300" dirty="0" err="1">
                <a:solidFill>
                  <a:schemeClr val="tx1">
                    <a:lumMod val="85000"/>
                    <a:lumOff val="15000"/>
                  </a:schemeClr>
                </a:solidFill>
              </a:rPr>
              <a:t>algorithms</a:t>
            </a:r>
            <a:r>
              <a:rPr lang="es-ES" sz="1300" dirty="0">
                <a:solidFill>
                  <a:schemeClr val="tx1">
                    <a:lumMod val="85000"/>
                    <a:lumOff val="15000"/>
                  </a:schemeClr>
                </a:solidFill>
              </a:rPr>
              <a:t> and </a:t>
            </a:r>
            <a:r>
              <a:rPr lang="es-ES" sz="1300" dirty="0" err="1">
                <a:solidFill>
                  <a:schemeClr val="tx1">
                    <a:lumMod val="85000"/>
                    <a:lumOff val="15000"/>
                  </a:schemeClr>
                </a:solidFill>
              </a:rPr>
              <a:t>Bayesian</a:t>
            </a:r>
            <a:r>
              <a:rPr lang="es-ES" sz="1300" dirty="0">
                <a:solidFill>
                  <a:schemeClr val="tx1">
                    <a:lumMod val="85000"/>
                    <a:lumOff val="15000"/>
                  </a:schemeClr>
                </a:solidFill>
              </a:rPr>
              <a:t> </a:t>
            </a:r>
            <a:r>
              <a:rPr lang="es-ES" sz="1300" dirty="0" err="1">
                <a:solidFill>
                  <a:schemeClr val="tx1">
                    <a:lumMod val="85000"/>
                    <a:lumOff val="15000"/>
                  </a:schemeClr>
                </a:solidFill>
              </a:rPr>
              <a:t>quantile</a:t>
            </a:r>
            <a:r>
              <a:rPr lang="es-ES" sz="1300" dirty="0">
                <a:solidFill>
                  <a:schemeClr val="tx1">
                    <a:lumMod val="85000"/>
                    <a:lumOff val="15000"/>
                  </a:schemeClr>
                </a:solidFill>
              </a:rPr>
              <a:t> </a:t>
            </a:r>
            <a:r>
              <a:rPr lang="es-ES" sz="1300" dirty="0" err="1">
                <a:solidFill>
                  <a:schemeClr val="tx1">
                    <a:lumMod val="85000"/>
                    <a:lumOff val="15000"/>
                  </a:schemeClr>
                </a:solidFill>
              </a:rPr>
              <a:t>regressions</a:t>
            </a:r>
            <a:r>
              <a:rPr lang="es-ES" sz="1300" dirty="0">
                <a:solidFill>
                  <a:schemeClr val="tx1">
                    <a:lumMod val="85000"/>
                    <a:lumOff val="15000"/>
                  </a:schemeClr>
                </a:solidFill>
              </a:rPr>
              <a:t>. </a:t>
            </a:r>
            <a:r>
              <a:rPr lang="es-ES" sz="1300" dirty="0" err="1">
                <a:solidFill>
                  <a:schemeClr val="tx1">
                    <a:lumMod val="85000"/>
                    <a:lumOff val="15000"/>
                  </a:schemeClr>
                </a:solidFill>
              </a:rPr>
              <a:t>African</a:t>
            </a:r>
            <a:r>
              <a:rPr lang="es-ES" sz="1300" dirty="0">
                <a:solidFill>
                  <a:schemeClr val="tx1">
                    <a:lumMod val="85000"/>
                    <a:lumOff val="15000"/>
                  </a:schemeClr>
                </a:solidFill>
              </a:rPr>
              <a:t> </a:t>
            </a:r>
            <a:r>
              <a:rPr lang="es-ES" sz="1300" dirty="0" err="1">
                <a:solidFill>
                  <a:schemeClr val="tx1">
                    <a:lumMod val="85000"/>
                    <a:lumOff val="15000"/>
                  </a:schemeClr>
                </a:solidFill>
              </a:rPr>
              <a:t>Journal</a:t>
            </a:r>
            <a:r>
              <a:rPr lang="es-ES" sz="1300" dirty="0">
                <a:solidFill>
                  <a:schemeClr val="tx1">
                    <a:lumMod val="85000"/>
                    <a:lumOff val="15000"/>
                  </a:schemeClr>
                </a:solidFill>
              </a:rPr>
              <a:t> </a:t>
            </a:r>
            <a:r>
              <a:rPr lang="es-ES" sz="1300" dirty="0" err="1">
                <a:solidFill>
                  <a:schemeClr val="tx1">
                    <a:lumMod val="85000"/>
                    <a:lumOff val="15000"/>
                  </a:schemeClr>
                </a:solidFill>
              </a:rPr>
              <a:t>of</a:t>
            </a:r>
            <a:r>
              <a:rPr lang="es-ES" sz="1300" dirty="0">
                <a:solidFill>
                  <a:schemeClr val="tx1">
                    <a:lumMod val="85000"/>
                    <a:lumOff val="15000"/>
                  </a:schemeClr>
                </a:solidFill>
              </a:rPr>
              <a:t> </a:t>
            </a:r>
            <a:r>
              <a:rPr lang="es-ES" sz="1300" dirty="0" err="1">
                <a:solidFill>
                  <a:schemeClr val="tx1">
                    <a:lumMod val="85000"/>
                    <a:lumOff val="15000"/>
                  </a:schemeClr>
                </a:solidFill>
              </a:rPr>
              <a:t>Economic</a:t>
            </a:r>
            <a:r>
              <a:rPr lang="es-ES" sz="1300" dirty="0">
                <a:solidFill>
                  <a:schemeClr val="tx1">
                    <a:lumMod val="85000"/>
                    <a:lumOff val="15000"/>
                  </a:schemeClr>
                </a:solidFill>
              </a:rPr>
              <a:t> and Management </a:t>
            </a:r>
            <a:r>
              <a:rPr lang="es-ES" sz="1300" dirty="0" err="1">
                <a:solidFill>
                  <a:schemeClr val="tx1">
                    <a:lumMod val="85000"/>
                    <a:lumOff val="15000"/>
                  </a:schemeClr>
                </a:solidFill>
              </a:rPr>
              <a:t>Studies</a:t>
            </a:r>
            <a:r>
              <a:rPr lang="es-ES" sz="1300" dirty="0">
                <a:solidFill>
                  <a:schemeClr val="tx1">
                    <a:lumMod val="85000"/>
                    <a:lumOff val="15000"/>
                  </a:schemeClr>
                </a:solidFill>
              </a:rPr>
              <a:t> 10 (2): 226-240.</a:t>
            </a:r>
          </a:p>
          <a:p>
            <a:pPr marL="285750" lvl="1" indent="-285750">
              <a:spcBef>
                <a:spcPts val="0"/>
              </a:spcBef>
              <a:spcAft>
                <a:spcPts val="600"/>
              </a:spcAft>
              <a:buFont typeface="Courier New" panose="02070309020205020404" pitchFamily="49" charset="0"/>
              <a:buChar char="o"/>
            </a:pPr>
            <a:r>
              <a:rPr lang="es-ES" sz="1300" dirty="0" err="1">
                <a:solidFill>
                  <a:schemeClr val="tx1">
                    <a:lumMod val="85000"/>
                    <a:lumOff val="15000"/>
                  </a:schemeClr>
                </a:solidFill>
              </a:rPr>
              <a:t>Balancing</a:t>
            </a:r>
            <a:r>
              <a:rPr lang="es-ES" sz="1300" dirty="0">
                <a:solidFill>
                  <a:schemeClr val="tx1">
                    <a:lumMod val="85000"/>
                    <a:lumOff val="15000"/>
                  </a:schemeClr>
                </a:solidFill>
              </a:rPr>
              <a:t> input-output tables </a:t>
            </a:r>
            <a:r>
              <a:rPr lang="es-ES" sz="1300" dirty="0" err="1">
                <a:solidFill>
                  <a:schemeClr val="tx1">
                    <a:lumMod val="85000"/>
                    <a:lumOff val="15000"/>
                  </a:schemeClr>
                </a:solidFill>
              </a:rPr>
              <a:t>with</a:t>
            </a:r>
            <a:r>
              <a:rPr lang="es-ES" sz="1300" dirty="0">
                <a:solidFill>
                  <a:schemeClr val="tx1">
                    <a:lumMod val="85000"/>
                    <a:lumOff val="15000"/>
                  </a:schemeClr>
                </a:solidFill>
              </a:rPr>
              <a:t> </a:t>
            </a:r>
            <a:r>
              <a:rPr lang="es-ES" sz="1300" dirty="0" err="1">
                <a:solidFill>
                  <a:schemeClr val="tx1">
                    <a:lumMod val="85000"/>
                    <a:lumOff val="15000"/>
                  </a:schemeClr>
                </a:solidFill>
              </a:rPr>
              <a:t>Bayesian</a:t>
            </a:r>
            <a:r>
              <a:rPr lang="es-ES" sz="1300" dirty="0">
                <a:solidFill>
                  <a:schemeClr val="tx1">
                    <a:lumMod val="85000"/>
                    <a:lumOff val="15000"/>
                  </a:schemeClr>
                </a:solidFill>
              </a:rPr>
              <a:t> </a:t>
            </a:r>
            <a:r>
              <a:rPr lang="es-ES" sz="1300" dirty="0" err="1">
                <a:solidFill>
                  <a:schemeClr val="tx1">
                    <a:lumMod val="85000"/>
                    <a:lumOff val="15000"/>
                  </a:schemeClr>
                </a:solidFill>
              </a:rPr>
              <a:t>slave-raiding</a:t>
            </a:r>
            <a:r>
              <a:rPr lang="es-ES" sz="1300" dirty="0">
                <a:solidFill>
                  <a:schemeClr val="tx1">
                    <a:lumMod val="85000"/>
                    <a:lumOff val="15000"/>
                  </a:schemeClr>
                </a:solidFill>
              </a:rPr>
              <a:t> </a:t>
            </a:r>
            <a:r>
              <a:rPr lang="es-ES" sz="1300" dirty="0" err="1">
                <a:solidFill>
                  <a:schemeClr val="tx1">
                    <a:lumMod val="85000"/>
                    <a:lumOff val="15000"/>
                  </a:schemeClr>
                </a:solidFill>
              </a:rPr>
              <a:t>ants</a:t>
            </a:r>
            <a:r>
              <a:rPr lang="es-ES" sz="1300" dirty="0">
                <a:solidFill>
                  <a:schemeClr val="tx1">
                    <a:lumMod val="85000"/>
                    <a:lumOff val="15000"/>
                  </a:schemeClr>
                </a:solidFill>
              </a:rPr>
              <a:t>. </a:t>
            </a:r>
            <a:r>
              <a:rPr lang="es-ES" sz="1300" dirty="0" err="1">
                <a:solidFill>
                  <a:schemeClr val="tx1">
                    <a:lumMod val="85000"/>
                    <a:lumOff val="15000"/>
                  </a:schemeClr>
                </a:solidFill>
              </a:rPr>
              <a:t>Statistical</a:t>
            </a:r>
            <a:r>
              <a:rPr lang="es-ES" sz="1300" dirty="0">
                <a:solidFill>
                  <a:schemeClr val="tx1">
                    <a:lumMod val="85000"/>
                    <a:lumOff val="15000"/>
                  </a:schemeClr>
                </a:solidFill>
              </a:rPr>
              <a:t> </a:t>
            </a:r>
            <a:r>
              <a:rPr lang="es-ES" sz="1300" dirty="0" err="1">
                <a:solidFill>
                  <a:schemeClr val="tx1">
                    <a:lumMod val="85000"/>
                    <a:lumOff val="15000"/>
                  </a:schemeClr>
                </a:solidFill>
              </a:rPr>
              <a:t>Journal</a:t>
            </a:r>
            <a:r>
              <a:rPr lang="es-ES" sz="1300" dirty="0">
                <a:solidFill>
                  <a:schemeClr val="tx1">
                    <a:lumMod val="85000"/>
                    <a:lumOff val="15000"/>
                  </a:schemeClr>
                </a:solidFill>
              </a:rPr>
              <a:t> </a:t>
            </a:r>
            <a:r>
              <a:rPr lang="es-ES" sz="1300" dirty="0" err="1">
                <a:solidFill>
                  <a:schemeClr val="tx1">
                    <a:lumMod val="85000"/>
                    <a:lumOff val="15000"/>
                  </a:schemeClr>
                </a:solidFill>
              </a:rPr>
              <a:t>of</a:t>
            </a:r>
            <a:r>
              <a:rPr lang="es-ES" sz="1300" dirty="0">
                <a:solidFill>
                  <a:schemeClr val="tx1">
                    <a:lumMod val="85000"/>
                    <a:lumOff val="15000"/>
                  </a:schemeClr>
                </a:solidFill>
              </a:rPr>
              <a:t> </a:t>
            </a:r>
            <a:r>
              <a:rPr lang="es-ES" sz="1300" dirty="0" err="1">
                <a:solidFill>
                  <a:schemeClr val="tx1">
                    <a:lumMod val="85000"/>
                    <a:lumOff val="15000"/>
                  </a:schemeClr>
                </a:solidFill>
              </a:rPr>
              <a:t>the</a:t>
            </a:r>
            <a:r>
              <a:rPr lang="es-ES" sz="1300" dirty="0">
                <a:solidFill>
                  <a:schemeClr val="tx1">
                    <a:lumMod val="85000"/>
                    <a:lumOff val="15000"/>
                  </a:schemeClr>
                </a:solidFill>
              </a:rPr>
              <a:t> IAOS 33 (4): 943-949.</a:t>
            </a:r>
          </a:p>
          <a:p>
            <a:pPr marL="285750" lvl="1" indent="-285750">
              <a:spcBef>
                <a:spcPts val="0"/>
              </a:spcBef>
              <a:spcAft>
                <a:spcPts val="600"/>
              </a:spcAft>
              <a:buFont typeface="Courier New" panose="02070309020205020404" pitchFamily="49" charset="0"/>
              <a:buChar char="o"/>
            </a:pPr>
            <a:r>
              <a:rPr lang="en-US" sz="1300" b="0" i="0" dirty="0">
                <a:solidFill>
                  <a:schemeClr val="bg1"/>
                </a:solidFill>
                <a:effectLst/>
              </a:rPr>
              <a:t>Deep Learning Algorithms for the Early Detection of Breast Cancer: A Comparative Study with Traditional Machine Learning. Forthcoming: Informatics in Medicine unlocked.</a:t>
            </a:r>
          </a:p>
        </p:txBody>
      </p:sp>
      <p:cxnSp>
        <p:nvCxnSpPr>
          <p:cNvPr id="1045" name="Straight Connector 1044">
            <a:extLst>
              <a:ext uri="{FF2B5EF4-FFF2-40B4-BE49-F238E27FC236}">
                <a16:creationId xmlns:a16="http://schemas.microsoft.com/office/drawing/2014/main" id="{B7188D9B-1674-419B-A379-D1632A7EC3A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829053" y="0"/>
            <a:ext cx="0" cy="685800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CA37457-E3CD-98E3-7D87-DA6961F8FA57}"/>
              </a:ext>
            </a:extLst>
          </p:cNvPr>
          <p:cNvSpPr txBox="1"/>
          <p:nvPr/>
        </p:nvSpPr>
        <p:spPr>
          <a:xfrm>
            <a:off x="4798996" y="211265"/>
            <a:ext cx="6097604" cy="646331"/>
          </a:xfrm>
          <a:prstGeom prst="rect">
            <a:avLst/>
          </a:prstGeom>
          <a:noFill/>
        </p:spPr>
        <p:txBody>
          <a:bodyPr wrap="square">
            <a:spAutoFit/>
          </a:bodyPr>
          <a:lstStyle/>
          <a:p>
            <a:r>
              <a:rPr lang="en-US" b="0" i="0" dirty="0">
                <a:effectLst/>
                <a:latin typeface="Calibri" panose="020F0502020204030204" pitchFamily="34" charset="0"/>
                <a:hlinkClick r:id="rId2"/>
              </a:rPr>
              <a:t>https://www.sciencedirect.com/science/article/pii/S2352914823001636</a:t>
            </a:r>
            <a:endParaRPr lang="es-BO" dirty="0">
              <a:highlight>
                <a:srgbClr val="FFFF00"/>
              </a:highlight>
            </a:endParaRPr>
          </a:p>
        </p:txBody>
      </p:sp>
      <p:pic>
        <p:nvPicPr>
          <p:cNvPr id="9" name="Picture 8">
            <a:extLst>
              <a:ext uri="{FF2B5EF4-FFF2-40B4-BE49-F238E27FC236}">
                <a16:creationId xmlns:a16="http://schemas.microsoft.com/office/drawing/2014/main" id="{33C54DFA-FE99-C6D6-810B-57A314F095FE}"/>
              </a:ext>
            </a:extLst>
          </p:cNvPr>
          <p:cNvPicPr>
            <a:picLocks noChangeAspect="1"/>
          </p:cNvPicPr>
          <p:nvPr/>
        </p:nvPicPr>
        <p:blipFill rotWithShape="1">
          <a:blip r:embed="rId3"/>
          <a:srcRect r="4800"/>
          <a:stretch/>
        </p:blipFill>
        <p:spPr>
          <a:xfrm>
            <a:off x="5562679" y="857596"/>
            <a:ext cx="6180141" cy="4263992"/>
          </a:xfrm>
          <a:prstGeom prst="rect">
            <a:avLst/>
          </a:prstGeom>
        </p:spPr>
      </p:pic>
    </p:spTree>
    <p:extLst>
      <p:ext uri="{BB962C8B-B14F-4D97-AF65-F5344CB8AC3E}">
        <p14:creationId xmlns:p14="http://schemas.microsoft.com/office/powerpoint/2010/main" val="39724536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50" name="Rectangle 1049">
            <a:extLst>
              <a:ext uri="{FF2B5EF4-FFF2-40B4-BE49-F238E27FC236}">
                <a16:creationId xmlns:a16="http://schemas.microsoft.com/office/drawing/2014/main" id="{B3F59054-3394-4D87-8BD0-A28DCD47F1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0" name="Picture 6" descr="Op ontdekking van Tromsø, de arctische hoofdstad">
            <a:extLst>
              <a:ext uri="{FF2B5EF4-FFF2-40B4-BE49-F238E27FC236}">
                <a16:creationId xmlns:a16="http://schemas.microsoft.com/office/drawing/2014/main" id="{0147191A-8436-B361-02D7-42BBB2FDC73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8960" r="14220" b="-1"/>
          <a:stretch/>
        </p:blipFill>
        <p:spPr bwMode="auto">
          <a:xfrm>
            <a:off x="7381653" y="10"/>
            <a:ext cx="4810347" cy="6857990"/>
          </a:xfrm>
          <a:custGeom>
            <a:avLst/>
            <a:gdLst/>
            <a:ahLst/>
            <a:cxnLst/>
            <a:rect l="l" t="t" r="r" b="b"/>
            <a:pathLst>
              <a:path w="4817171" h="6858000">
                <a:moveTo>
                  <a:pt x="22751" y="0"/>
                </a:moveTo>
                <a:lnTo>
                  <a:pt x="4817171" y="0"/>
                </a:lnTo>
                <a:lnTo>
                  <a:pt x="4817171" y="6858000"/>
                </a:lnTo>
                <a:lnTo>
                  <a:pt x="0" y="6858000"/>
                </a:lnTo>
                <a:lnTo>
                  <a:pt x="6679" y="6845555"/>
                </a:lnTo>
                <a:cubicBezTo>
                  <a:pt x="496584" y="5886487"/>
                  <a:pt x="786702" y="4695963"/>
                  <a:pt x="786702" y="3406233"/>
                </a:cubicBezTo>
                <a:cubicBezTo>
                  <a:pt x="786702" y="2215714"/>
                  <a:pt x="539501" y="1109724"/>
                  <a:pt x="116147" y="192283"/>
                </a:cubicBezTo>
                <a:close/>
              </a:path>
            </a:pathLst>
          </a:custGeom>
          <a:noFill/>
          <a:extLst>
            <a:ext uri="{909E8E84-426E-40DD-AFC4-6F175D3DCCD1}">
              <a14:hiddenFill xmlns:a14="http://schemas.microsoft.com/office/drawing/2010/main">
                <a:solidFill>
                  <a:srgbClr val="FFFFFF"/>
                </a:solidFill>
              </a14:hiddenFill>
            </a:ext>
          </a:extLst>
        </p:spPr>
      </p:pic>
      <p:pic>
        <p:nvPicPr>
          <p:cNvPr id="1028" name="Picture 4" descr="El edificio | Guggenheim Bilbao Museoa">
            <a:extLst>
              <a:ext uri="{FF2B5EF4-FFF2-40B4-BE49-F238E27FC236}">
                <a16:creationId xmlns:a16="http://schemas.microsoft.com/office/drawing/2014/main" id="{44F296A0-DCA2-F4CF-8205-7C74BA090F4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90" b="1"/>
          <a:stretch/>
        </p:blipFill>
        <p:spPr bwMode="auto">
          <a:xfrm>
            <a:off x="3136389" y="10"/>
            <a:ext cx="4979304" cy="3401558"/>
          </a:xfrm>
          <a:custGeom>
            <a:avLst/>
            <a:gdLst/>
            <a:ahLst/>
            <a:cxnLst/>
            <a:rect l="l" t="t" r="r" b="b"/>
            <a:pathLst>
              <a:path w="4979304" h="3364992">
                <a:moveTo>
                  <a:pt x="0" y="0"/>
                </a:moveTo>
                <a:lnTo>
                  <a:pt x="4211250" y="0"/>
                </a:lnTo>
                <a:lnTo>
                  <a:pt x="4309461" y="192282"/>
                </a:lnTo>
                <a:cubicBezTo>
                  <a:pt x="4697535" y="1033269"/>
                  <a:pt x="4937593" y="2032690"/>
                  <a:pt x="4974907" y="3110424"/>
                </a:cubicBezTo>
                <a:lnTo>
                  <a:pt x="4979304" y="3364992"/>
                </a:lnTo>
                <a:lnTo>
                  <a:pt x="800592" y="3364992"/>
                </a:lnTo>
                <a:lnTo>
                  <a:pt x="797493" y="3185579"/>
                </a:lnTo>
                <a:cubicBezTo>
                  <a:pt x="756786" y="2009870"/>
                  <a:pt x="474799" y="927359"/>
                  <a:pt x="22579" y="42066"/>
                </a:cubicBezTo>
                <a:close/>
              </a:path>
            </a:pathLst>
          </a:cu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3564BBF7-4780-5EAC-C760-020645BD5604}"/>
              </a:ext>
            </a:extLst>
          </p:cNvPr>
          <p:cNvPicPr>
            <a:picLocks noChangeAspect="1"/>
          </p:cNvPicPr>
          <p:nvPr/>
        </p:nvPicPr>
        <p:blipFill rotWithShape="1">
          <a:blip r:embed="rId4"/>
          <a:srcRect t="15837" r="2" b="12785"/>
          <a:stretch/>
        </p:blipFill>
        <p:spPr>
          <a:xfrm>
            <a:off x="3189428" y="3456432"/>
            <a:ext cx="4925479" cy="3401568"/>
          </a:xfrm>
          <a:custGeom>
            <a:avLst/>
            <a:gdLst/>
            <a:ahLst/>
            <a:cxnLst/>
            <a:rect l="l" t="t" r="r" b="b"/>
            <a:pathLst>
              <a:path w="4925479" h="3364992">
                <a:moveTo>
                  <a:pt x="749362" y="0"/>
                </a:moveTo>
                <a:lnTo>
                  <a:pt x="4925479" y="0"/>
                </a:lnTo>
                <a:lnTo>
                  <a:pt x="4921868" y="209033"/>
                </a:lnTo>
                <a:cubicBezTo>
                  <a:pt x="4884554" y="1286766"/>
                  <a:pt x="4644496" y="2286187"/>
                  <a:pt x="4256422" y="3127175"/>
                </a:cubicBezTo>
                <a:lnTo>
                  <a:pt x="4134952" y="3364992"/>
                </a:lnTo>
                <a:lnTo>
                  <a:pt x="0" y="3364992"/>
                </a:lnTo>
                <a:lnTo>
                  <a:pt x="79008" y="3202330"/>
                </a:lnTo>
                <a:cubicBezTo>
                  <a:pt x="467082" y="2361343"/>
                  <a:pt x="707140" y="1361922"/>
                  <a:pt x="744454" y="284189"/>
                </a:cubicBezTo>
                <a:close/>
              </a:path>
            </a:pathLst>
          </a:custGeom>
        </p:spPr>
      </p:pic>
      <p:sp useBgFill="1">
        <p:nvSpPr>
          <p:cNvPr id="1052" name="Freeform: Shape 1051">
            <a:extLst>
              <a:ext uri="{FF2B5EF4-FFF2-40B4-BE49-F238E27FC236}">
                <a16:creationId xmlns:a16="http://schemas.microsoft.com/office/drawing/2014/main" id="{2FE0ABA9-CAF1-4816-837D-5F28AAA08E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945815" cy="6858000"/>
          </a:xfrm>
          <a:custGeom>
            <a:avLst/>
            <a:gdLst>
              <a:gd name="connsiteX0" fmla="*/ 0 w 3945815"/>
              <a:gd name="connsiteY0" fmla="*/ 0 h 6858000"/>
              <a:gd name="connsiteX1" fmla="*/ 3138662 w 3945815"/>
              <a:gd name="connsiteY1" fmla="*/ 0 h 6858000"/>
              <a:gd name="connsiteX2" fmla="*/ 3275260 w 3945815"/>
              <a:gd name="connsiteY2" fmla="*/ 267438 h 6858000"/>
              <a:gd name="connsiteX3" fmla="*/ 3945815 w 3945815"/>
              <a:gd name="connsiteY3" fmla="*/ 3481388 h 6858000"/>
              <a:gd name="connsiteX4" fmla="*/ 3275260 w 3945815"/>
              <a:gd name="connsiteY4" fmla="*/ 6695338 h 6858000"/>
              <a:gd name="connsiteX5" fmla="*/ 3192177 w 3945815"/>
              <a:gd name="connsiteY5" fmla="*/ 6858000 h 6858000"/>
              <a:gd name="connsiteX6" fmla="*/ 0 w 3945815"/>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45815" h="6858000">
                <a:moveTo>
                  <a:pt x="0" y="0"/>
                </a:moveTo>
                <a:lnTo>
                  <a:pt x="3138662" y="0"/>
                </a:lnTo>
                <a:lnTo>
                  <a:pt x="3275260" y="267438"/>
                </a:lnTo>
                <a:cubicBezTo>
                  <a:pt x="3698614" y="1184879"/>
                  <a:pt x="3945815" y="2290869"/>
                  <a:pt x="3945815" y="3481388"/>
                </a:cubicBezTo>
                <a:cubicBezTo>
                  <a:pt x="3945815" y="4671908"/>
                  <a:pt x="3698614" y="5777898"/>
                  <a:pt x="3275260" y="6695338"/>
                </a:cubicBezTo>
                <a:lnTo>
                  <a:pt x="3192177" y="6858000"/>
                </a:lnTo>
                <a:lnTo>
                  <a:pt x="0" y="6858000"/>
                </a:lnTo>
                <a:close/>
              </a:path>
            </a:pathLst>
          </a:custGeom>
          <a:ln w="9525">
            <a:solidFill>
              <a:srgbClr val="EFEFEF"/>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054" name="Freeform: Shape 1053">
            <a:extLst>
              <a:ext uri="{FF2B5EF4-FFF2-40B4-BE49-F238E27FC236}">
                <a16:creationId xmlns:a16="http://schemas.microsoft.com/office/drawing/2014/main" id="{BC8B9C14-70F0-4F42-85FF-0DD3D5A585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936670" cy="6858000"/>
          </a:xfrm>
          <a:custGeom>
            <a:avLst/>
            <a:gdLst>
              <a:gd name="connsiteX0" fmla="*/ 0 w 3936670"/>
              <a:gd name="connsiteY0" fmla="*/ 0 h 6858000"/>
              <a:gd name="connsiteX1" fmla="*/ 3129517 w 3936670"/>
              <a:gd name="connsiteY1" fmla="*/ 0 h 6858000"/>
              <a:gd name="connsiteX2" fmla="*/ 3266115 w 3936670"/>
              <a:gd name="connsiteY2" fmla="*/ 267438 h 6858000"/>
              <a:gd name="connsiteX3" fmla="*/ 3936670 w 3936670"/>
              <a:gd name="connsiteY3" fmla="*/ 3481388 h 6858000"/>
              <a:gd name="connsiteX4" fmla="*/ 3266115 w 3936670"/>
              <a:gd name="connsiteY4" fmla="*/ 6695338 h 6858000"/>
              <a:gd name="connsiteX5" fmla="*/ 3183032 w 3936670"/>
              <a:gd name="connsiteY5" fmla="*/ 6858000 h 6858000"/>
              <a:gd name="connsiteX6" fmla="*/ 0 w 393667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36670" h="6858000">
                <a:moveTo>
                  <a:pt x="0" y="0"/>
                </a:moveTo>
                <a:lnTo>
                  <a:pt x="3129517" y="0"/>
                </a:lnTo>
                <a:lnTo>
                  <a:pt x="3266115" y="267438"/>
                </a:lnTo>
                <a:cubicBezTo>
                  <a:pt x="3689469" y="1184879"/>
                  <a:pt x="3936670" y="2290869"/>
                  <a:pt x="3936670" y="3481388"/>
                </a:cubicBezTo>
                <a:cubicBezTo>
                  <a:pt x="3936670" y="4671908"/>
                  <a:pt x="3689469" y="5777898"/>
                  <a:pt x="3266115" y="6695338"/>
                </a:cubicBezTo>
                <a:lnTo>
                  <a:pt x="3183032"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BAFD3DF-FE10-A34F-F540-B18771DF5700}"/>
              </a:ext>
            </a:extLst>
          </p:cNvPr>
          <p:cNvSpPr>
            <a:spLocks noGrp="1"/>
          </p:cNvSpPr>
          <p:nvPr>
            <p:ph type="title"/>
          </p:nvPr>
        </p:nvSpPr>
        <p:spPr>
          <a:xfrm>
            <a:off x="448055" y="685800"/>
            <a:ext cx="3317699" cy="1325563"/>
          </a:xfrm>
        </p:spPr>
        <p:txBody>
          <a:bodyPr>
            <a:normAutofit fontScale="90000"/>
          </a:bodyPr>
          <a:lstStyle/>
          <a:p>
            <a:r>
              <a:rPr lang="es-BO" sz="2800" dirty="0"/>
              <a:t>Experiencia de conferencias y consultorías</a:t>
            </a:r>
            <a:br>
              <a:rPr lang="es-BO" sz="2800" dirty="0"/>
            </a:br>
            <a:r>
              <a:rPr lang="es-BO" sz="1800" dirty="0">
                <a:latin typeface="Grandview" panose="020B0502040204020203" pitchFamily="34" charset="0"/>
                <a:hlinkClick r:id="rId5"/>
              </a:rPr>
              <a:t>https://www.bayessolutions.org/</a:t>
            </a:r>
            <a:r>
              <a:rPr lang="es-BO" sz="1800" dirty="0">
                <a:latin typeface="Grandview" panose="020B0502040204020203" pitchFamily="34" charset="0"/>
              </a:rPr>
              <a:t> </a:t>
            </a:r>
            <a:endParaRPr lang="es-BO" sz="2800" dirty="0">
              <a:latin typeface="Grandview" panose="020B0502040204020203" pitchFamily="34" charset="0"/>
            </a:endParaRPr>
          </a:p>
        </p:txBody>
      </p:sp>
      <p:sp>
        <p:nvSpPr>
          <p:cNvPr id="1056" name="Rectangle 1055">
            <a:extLst>
              <a:ext uri="{FF2B5EF4-FFF2-40B4-BE49-F238E27FC236}">
                <a16:creationId xmlns:a16="http://schemas.microsoft.com/office/drawing/2014/main" id="{98DE6C44-43F8-4DE4-AB81-66853FFEA0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006856"/>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58" name="Rectangle 1057">
            <a:extLst>
              <a:ext uri="{FF2B5EF4-FFF2-40B4-BE49-F238E27FC236}">
                <a16:creationId xmlns:a16="http://schemas.microsoft.com/office/drawing/2014/main" id="{2409529B-9B56-4F10-BE4D-F934DB89E5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8912" y="2089941"/>
            <a:ext cx="2834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51AFA6CF-A1CD-567C-DE38-C30B03334960}"/>
              </a:ext>
            </a:extLst>
          </p:cNvPr>
          <p:cNvSpPr>
            <a:spLocks noGrp="1"/>
          </p:cNvSpPr>
          <p:nvPr>
            <p:ph idx="1"/>
          </p:nvPr>
        </p:nvSpPr>
        <p:spPr>
          <a:xfrm>
            <a:off x="448056" y="2258568"/>
            <a:ext cx="2807208" cy="3922776"/>
          </a:xfrm>
        </p:spPr>
        <p:txBody>
          <a:bodyPr>
            <a:normAutofit lnSpcReduction="10000"/>
          </a:bodyPr>
          <a:lstStyle/>
          <a:p>
            <a:r>
              <a:rPr lang="es-BO" sz="2400" dirty="0"/>
              <a:t>Ética de la inteligencia artificial (Bilbao, 2022)</a:t>
            </a:r>
          </a:p>
          <a:p>
            <a:r>
              <a:rPr lang="en-US" sz="2400" i="0" dirty="0">
                <a:effectLst/>
              </a:rPr>
              <a:t>Northern Lights Deep Learning Conference (</a:t>
            </a:r>
            <a:r>
              <a:rPr lang="en-US" sz="2400" i="0" dirty="0" err="1">
                <a:effectLst/>
              </a:rPr>
              <a:t>Tromsø</a:t>
            </a:r>
            <a:r>
              <a:rPr lang="en-US" sz="2400" i="0" dirty="0">
                <a:effectLst/>
              </a:rPr>
              <a:t>, 2023)</a:t>
            </a:r>
          </a:p>
          <a:p>
            <a:r>
              <a:rPr lang="en-US" sz="2400" i="0" dirty="0">
                <a:effectLst/>
              </a:rPr>
              <a:t>Spatial machine learning for PMT </a:t>
            </a:r>
            <a:r>
              <a:rPr lang="en-US" sz="2400" dirty="0"/>
              <a:t>(Indonesia)</a:t>
            </a:r>
          </a:p>
          <a:p>
            <a:r>
              <a:rPr lang="en-US" sz="2400" i="0" dirty="0" err="1">
                <a:effectLst/>
              </a:rPr>
              <a:t>Bionica</a:t>
            </a:r>
            <a:r>
              <a:rPr lang="en-US" sz="2400" i="0" dirty="0">
                <a:effectLst/>
              </a:rPr>
              <a:t> </a:t>
            </a:r>
            <a:endParaRPr lang="es-BO" sz="2400" i="0" dirty="0">
              <a:effectLst/>
            </a:endParaRPr>
          </a:p>
        </p:txBody>
      </p:sp>
    </p:spTree>
    <p:extLst>
      <p:ext uri="{BB962C8B-B14F-4D97-AF65-F5344CB8AC3E}">
        <p14:creationId xmlns:p14="http://schemas.microsoft.com/office/powerpoint/2010/main" val="6907595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Gráfico">
            <a:extLst>
              <a:ext uri="{FF2B5EF4-FFF2-40B4-BE49-F238E27FC236}">
                <a16:creationId xmlns:a16="http://schemas.microsoft.com/office/drawing/2014/main" id="{561D8A80-0590-80B6-B03D-22611C7AA6C4}"/>
              </a:ext>
            </a:extLst>
          </p:cNvPr>
          <p:cNvPicPr>
            <a:picLocks noChangeAspect="1"/>
          </p:cNvPicPr>
          <p:nvPr/>
        </p:nvPicPr>
        <p:blipFill rotWithShape="1">
          <a:blip r:embed="rId2"/>
          <a:srcRect r="21000"/>
          <a:stretch/>
        </p:blipFill>
        <p:spPr>
          <a:xfrm>
            <a:off x="3523488" y="10"/>
            <a:ext cx="8668512" cy="6857990"/>
          </a:xfrm>
          <a:prstGeom prst="rect">
            <a:avLst/>
          </a:prstGeom>
        </p:spPr>
      </p:pic>
      <p:sp>
        <p:nvSpPr>
          <p:cNvPr id="10" name="Rectangle 9">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tx1"/>
              </a:gs>
              <a:gs pos="33000">
                <a:schemeClr val="tx1">
                  <a:alpha val="64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D13D0D2-28E5-2058-2140-4D215848BC59}"/>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a:solidFill>
                  <a:schemeClr val="bg1"/>
                </a:solidFill>
                <a:latin typeface="+mj-lt"/>
              </a:rPr>
              <a:t>Fundamentos de la AI</a:t>
            </a:r>
          </a:p>
        </p:txBody>
      </p:sp>
      <p:sp>
        <p:nvSpPr>
          <p:cNvPr id="12" name="Rectangle 11">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4" name="Rectangle 13">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51400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9B948C-308A-10FF-7FA9-AC07D534ADF0}"/>
              </a:ext>
            </a:extLst>
          </p:cNvPr>
          <p:cNvSpPr>
            <a:spLocks noGrp="1"/>
          </p:cNvSpPr>
          <p:nvPr>
            <p:ph type="title"/>
          </p:nvPr>
        </p:nvSpPr>
        <p:spPr/>
        <p:txBody>
          <a:bodyPr/>
          <a:lstStyle/>
          <a:p>
            <a:r>
              <a:rPr lang="es-BO" dirty="0"/>
              <a:t>Fundamentos de la IA</a:t>
            </a:r>
            <a:br>
              <a:rPr lang="es-BO" dirty="0"/>
            </a:br>
            <a:r>
              <a:rPr lang="es-BO" dirty="0"/>
              <a:t>¿Qué es la inteligencia humana?</a:t>
            </a:r>
          </a:p>
        </p:txBody>
      </p:sp>
      <p:sp>
        <p:nvSpPr>
          <p:cNvPr id="4" name="TextBox 3">
            <a:extLst>
              <a:ext uri="{FF2B5EF4-FFF2-40B4-BE49-F238E27FC236}">
                <a16:creationId xmlns:a16="http://schemas.microsoft.com/office/drawing/2014/main" id="{77559B03-82E3-F415-4E0D-D7BB8F1CE520}"/>
              </a:ext>
            </a:extLst>
          </p:cNvPr>
          <p:cNvSpPr txBox="1"/>
          <p:nvPr/>
        </p:nvSpPr>
        <p:spPr>
          <a:xfrm>
            <a:off x="838200" y="1793115"/>
            <a:ext cx="8681185" cy="4729500"/>
          </a:xfrm>
          <a:prstGeom prst="rect">
            <a:avLst/>
          </a:prstGeom>
          <a:noFill/>
        </p:spPr>
        <p:txBody>
          <a:bodyPr wrap="square">
            <a:spAutoFit/>
          </a:bodyPr>
          <a:lstStyle/>
          <a:p>
            <a:pPr marL="571500" marR="0" indent="-571500">
              <a:lnSpc>
                <a:spcPct val="107000"/>
              </a:lnSpc>
              <a:spcBef>
                <a:spcPts val="0"/>
              </a:spcBef>
              <a:spcAft>
                <a:spcPts val="800"/>
              </a:spcAft>
              <a:buFont typeface="Arial" panose="020B0604020202020204" pitchFamily="34" charset="0"/>
              <a:buChar char="•"/>
            </a:pPr>
            <a:r>
              <a:rPr lang="es-ES" sz="2400" kern="100" dirty="0">
                <a:effectLst/>
                <a:latin typeface="Calibri" panose="020F0502020204030204" pitchFamily="34" charset="0"/>
                <a:ea typeface="Calibri" panose="020F0502020204030204" pitchFamily="34" charset="0"/>
                <a:cs typeface="Times New Roman" panose="02020603050405020304" pitchFamily="18" charset="0"/>
              </a:rPr>
              <a:t>No existe consenso (</a:t>
            </a:r>
            <a:r>
              <a:rPr lang="es-ES" sz="2400" kern="1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constructo latente</a:t>
            </a:r>
            <a:r>
              <a:rPr lang="es-ES" sz="2400" kern="100" dirty="0">
                <a:effectLst/>
                <a:latin typeface="Calibri" panose="020F0502020204030204" pitchFamily="34" charset="0"/>
                <a:ea typeface="Calibri" panose="020F0502020204030204" pitchFamily="34" charset="0"/>
                <a:cs typeface="Times New Roman" panose="02020603050405020304" pitchFamily="18" charset="0"/>
              </a:rPr>
              <a:t>).</a:t>
            </a:r>
          </a:p>
          <a:p>
            <a:pPr marL="571500" marR="0" indent="-571500">
              <a:lnSpc>
                <a:spcPct val="107000"/>
              </a:lnSpc>
              <a:spcBef>
                <a:spcPts val="0"/>
              </a:spcBef>
              <a:spcAft>
                <a:spcPts val="800"/>
              </a:spcAft>
              <a:buFont typeface="Arial" panose="020B0604020202020204" pitchFamily="34" charset="0"/>
              <a:buChar char="•"/>
            </a:pPr>
            <a:r>
              <a:rPr lang="es-ES" sz="2400" kern="100" dirty="0">
                <a:effectLst/>
                <a:latin typeface="Calibri" panose="020F0502020204030204" pitchFamily="34" charset="0"/>
                <a:ea typeface="Calibri" panose="020F0502020204030204" pitchFamily="34" charset="0"/>
                <a:cs typeface="Times New Roman" panose="02020603050405020304" pitchFamily="18" charset="0"/>
              </a:rPr>
              <a:t>‘inteligencia’ proviene del latín </a:t>
            </a:r>
            <a:r>
              <a:rPr lang="es-ES" sz="2400" kern="100" dirty="0" err="1">
                <a:effectLst/>
                <a:latin typeface="Calibri" panose="020F0502020204030204" pitchFamily="34" charset="0"/>
                <a:ea typeface="Calibri" panose="020F0502020204030204" pitchFamily="34" charset="0"/>
                <a:cs typeface="Times New Roman" panose="02020603050405020304" pitchFamily="18" charset="0"/>
              </a:rPr>
              <a:t>intelligentia</a:t>
            </a:r>
            <a:r>
              <a:rPr lang="es-ES" sz="2400" kern="100" dirty="0">
                <a:effectLst/>
                <a:latin typeface="Calibri" panose="020F0502020204030204" pitchFamily="34" charset="0"/>
                <a:ea typeface="Calibri" panose="020F0502020204030204" pitchFamily="34" charset="0"/>
                <a:cs typeface="Times New Roman" panose="02020603050405020304" pitchFamily="18" charset="0"/>
              </a:rPr>
              <a:t> o </a:t>
            </a:r>
            <a:r>
              <a:rPr lang="es-ES" sz="2400" kern="100" dirty="0" err="1">
                <a:effectLst/>
                <a:latin typeface="Calibri" panose="020F0502020204030204" pitchFamily="34" charset="0"/>
                <a:ea typeface="Calibri" panose="020F0502020204030204" pitchFamily="34" charset="0"/>
                <a:cs typeface="Times New Roman" panose="02020603050405020304" pitchFamily="18" charset="0"/>
              </a:rPr>
              <a:t>intellēctus</a:t>
            </a:r>
            <a:r>
              <a:rPr lang="es-ES" sz="2400" kern="100" dirty="0">
                <a:effectLst/>
                <a:latin typeface="Calibri" panose="020F0502020204030204" pitchFamily="34" charset="0"/>
                <a:ea typeface="Calibri" panose="020F0502020204030204" pitchFamily="34" charset="0"/>
                <a:cs typeface="Times New Roman" panose="02020603050405020304" pitchFamily="18" charset="0"/>
              </a:rPr>
              <a:t>, que a su vez provienen del verbo </a:t>
            </a:r>
            <a:r>
              <a:rPr lang="es-ES" sz="2400" kern="100" dirty="0" err="1">
                <a:effectLst/>
                <a:latin typeface="Calibri" panose="020F0502020204030204" pitchFamily="34" charset="0"/>
                <a:ea typeface="Calibri" panose="020F0502020204030204" pitchFamily="34" charset="0"/>
                <a:cs typeface="Times New Roman" panose="02020603050405020304" pitchFamily="18" charset="0"/>
              </a:rPr>
              <a:t>intellegere</a:t>
            </a:r>
            <a:r>
              <a:rPr lang="es-ES" sz="2400" kern="100" dirty="0">
                <a:effectLst/>
                <a:latin typeface="Calibri" panose="020F0502020204030204" pitchFamily="34" charset="0"/>
                <a:ea typeface="Calibri" panose="020F0502020204030204" pitchFamily="34" charset="0"/>
                <a:cs typeface="Times New Roman" panose="02020603050405020304" pitchFamily="18" charset="0"/>
              </a:rPr>
              <a:t> —término compuesto de inter («entre») y </a:t>
            </a:r>
            <a:r>
              <a:rPr lang="es-ES" sz="2400" kern="100" dirty="0" err="1">
                <a:effectLst/>
                <a:latin typeface="Calibri" panose="020F0502020204030204" pitchFamily="34" charset="0"/>
                <a:ea typeface="Calibri" panose="020F0502020204030204" pitchFamily="34" charset="0"/>
                <a:cs typeface="Times New Roman" panose="02020603050405020304" pitchFamily="18" charset="0"/>
              </a:rPr>
              <a:t>legere</a:t>
            </a:r>
            <a:r>
              <a:rPr lang="es-ES" sz="2400" kern="100" dirty="0">
                <a:effectLst/>
                <a:latin typeface="Calibri" panose="020F0502020204030204" pitchFamily="34" charset="0"/>
                <a:ea typeface="Calibri" panose="020F0502020204030204" pitchFamily="34" charset="0"/>
                <a:cs typeface="Times New Roman" panose="02020603050405020304" pitchFamily="18" charset="0"/>
              </a:rPr>
              <a:t> («leer, escoger»)— que significa comprender o percibir.</a:t>
            </a:r>
          </a:p>
          <a:p>
            <a:pPr marL="571500" marR="0" indent="-571500">
              <a:lnSpc>
                <a:spcPct val="107000"/>
              </a:lnSpc>
              <a:spcBef>
                <a:spcPts val="0"/>
              </a:spcBef>
              <a:spcAft>
                <a:spcPts val="800"/>
              </a:spcAft>
              <a:buFont typeface="Arial" panose="020B0604020202020204" pitchFamily="34" charset="0"/>
              <a:buChar char="•"/>
            </a:pPr>
            <a:r>
              <a:rPr lang="es-ES" sz="2400" kern="100" dirty="0">
                <a:effectLst/>
                <a:latin typeface="Calibri" panose="020F0502020204030204" pitchFamily="34" charset="0"/>
                <a:ea typeface="Calibri" panose="020F0502020204030204" pitchFamily="34" charset="0"/>
                <a:cs typeface="Times New Roman" panose="02020603050405020304" pitchFamily="18" charset="0"/>
              </a:rPr>
              <a:t>Capacidad mental general de razonar, planificar, resolver problemas, pensar de forma abstracta, comprender ideas complejas, aprender rápidamente y aprender de la experiencia. </a:t>
            </a:r>
          </a:p>
          <a:p>
            <a:pPr marL="571500" marR="0" indent="-571500">
              <a:lnSpc>
                <a:spcPct val="107000"/>
              </a:lnSpc>
              <a:spcBef>
                <a:spcPts val="0"/>
              </a:spcBef>
              <a:spcAft>
                <a:spcPts val="800"/>
              </a:spcAft>
              <a:buFont typeface="Arial" panose="020B0604020202020204" pitchFamily="34" charset="0"/>
              <a:buChar char="•"/>
            </a:pPr>
            <a:r>
              <a:rPr lang="es-ES" sz="2400" kern="100" dirty="0">
                <a:effectLst/>
                <a:latin typeface="Calibri" panose="020F0502020204030204" pitchFamily="34" charset="0"/>
                <a:ea typeface="Calibri" panose="020F0502020204030204" pitchFamily="34" charset="0"/>
                <a:cs typeface="Times New Roman" panose="02020603050405020304" pitchFamily="18" charset="0"/>
              </a:rPr>
              <a:t>Inteligencias múltiples (Howard Gardner): inteligencia lingüística, lógico-matemática, espacial, musical, interpersonal, intrapersonal.</a:t>
            </a:r>
            <a:endParaRPr lang="es-BO" sz="24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5865190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9B948C-308A-10FF-7FA9-AC07D534ADF0}"/>
              </a:ext>
            </a:extLst>
          </p:cNvPr>
          <p:cNvSpPr>
            <a:spLocks noGrp="1"/>
          </p:cNvSpPr>
          <p:nvPr>
            <p:ph type="title"/>
          </p:nvPr>
        </p:nvSpPr>
        <p:spPr/>
        <p:txBody>
          <a:bodyPr/>
          <a:lstStyle/>
          <a:p>
            <a:r>
              <a:rPr lang="es-BO" dirty="0"/>
              <a:t>Fundamentos de la IA</a:t>
            </a:r>
            <a:br>
              <a:rPr lang="es-BO" dirty="0"/>
            </a:br>
            <a:r>
              <a:rPr lang="es-BO" dirty="0"/>
              <a:t>¿Qué es la IA?</a:t>
            </a:r>
          </a:p>
        </p:txBody>
      </p:sp>
      <p:sp>
        <p:nvSpPr>
          <p:cNvPr id="4" name="TextBox 3">
            <a:extLst>
              <a:ext uri="{FF2B5EF4-FFF2-40B4-BE49-F238E27FC236}">
                <a16:creationId xmlns:a16="http://schemas.microsoft.com/office/drawing/2014/main" id="{77559B03-82E3-F415-4E0D-D7BB8F1CE520}"/>
              </a:ext>
            </a:extLst>
          </p:cNvPr>
          <p:cNvSpPr txBox="1"/>
          <p:nvPr/>
        </p:nvSpPr>
        <p:spPr>
          <a:xfrm>
            <a:off x="838199" y="1927869"/>
            <a:ext cx="8243047" cy="3440365"/>
          </a:xfrm>
          <a:prstGeom prst="rect">
            <a:avLst/>
          </a:prstGeom>
          <a:noFill/>
        </p:spPr>
        <p:txBody>
          <a:bodyPr wrap="square">
            <a:spAutoFit/>
          </a:bodyPr>
          <a:lstStyle/>
          <a:p>
            <a:pPr marL="0" marR="0">
              <a:lnSpc>
                <a:spcPct val="107000"/>
              </a:lnSpc>
              <a:spcBef>
                <a:spcPts val="0"/>
              </a:spcBef>
              <a:spcAft>
                <a:spcPts val="800"/>
              </a:spcAft>
            </a:pPr>
            <a:r>
              <a:rPr lang="es-BO" sz="3600" kern="100" dirty="0">
                <a:effectLst/>
                <a:latin typeface="Calibri" panose="020F0502020204030204" pitchFamily="34" charset="0"/>
                <a:ea typeface="Calibri" panose="020F0502020204030204" pitchFamily="34" charset="0"/>
                <a:cs typeface="Times New Roman" panose="02020603050405020304" pitchFamily="18" charset="0"/>
              </a:rPr>
              <a:t>Preguntemos a </a:t>
            </a:r>
            <a:r>
              <a:rPr lang="es-BO" sz="3600" kern="100" dirty="0" err="1">
                <a:effectLst/>
                <a:latin typeface="Calibri" panose="020F0502020204030204" pitchFamily="34" charset="0"/>
                <a:ea typeface="Calibri" panose="020F0502020204030204" pitchFamily="34" charset="0"/>
                <a:cs typeface="Times New Roman" panose="02020603050405020304" pitchFamily="18" charset="0"/>
              </a:rPr>
              <a:t>ChatGPT</a:t>
            </a:r>
            <a:r>
              <a:rPr lang="es-BO" sz="3600" kern="100" dirty="0">
                <a:effectLst/>
                <a:latin typeface="Calibri" panose="020F0502020204030204" pitchFamily="34" charset="0"/>
                <a:ea typeface="Calibri" panose="020F0502020204030204" pitchFamily="34" charset="0"/>
                <a:cs typeface="Times New Roman" panose="02020603050405020304" pitchFamily="18" charset="0"/>
              </a:rPr>
              <a:t>.</a:t>
            </a:r>
          </a:p>
          <a:p>
            <a:pPr marL="0" marR="0">
              <a:lnSpc>
                <a:spcPct val="107000"/>
              </a:lnSpc>
              <a:spcBef>
                <a:spcPts val="0"/>
              </a:spcBef>
              <a:spcAft>
                <a:spcPts val="800"/>
              </a:spcAft>
            </a:pPr>
            <a:endParaRPr lang="es-BO" sz="36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s-ES" sz="3600" kern="100" dirty="0">
                <a:effectLst/>
                <a:latin typeface="Calibri" panose="020F0502020204030204" pitchFamily="34" charset="0"/>
                <a:ea typeface="Calibri" panose="020F0502020204030204" pitchFamily="34" charset="0"/>
                <a:cs typeface="Times New Roman" panose="02020603050405020304" pitchFamily="18" charset="0"/>
              </a:rPr>
              <a:t>¿Han usado antes </a:t>
            </a:r>
            <a:r>
              <a:rPr lang="es-ES" sz="3600" kern="100" dirty="0" err="1">
                <a:effectLst/>
                <a:latin typeface="Calibri" panose="020F0502020204030204" pitchFamily="34" charset="0"/>
                <a:ea typeface="Calibri" panose="020F0502020204030204" pitchFamily="34" charset="0"/>
                <a:cs typeface="Times New Roman" panose="02020603050405020304" pitchFamily="18" charset="0"/>
              </a:rPr>
              <a:t>ChatGPT</a:t>
            </a:r>
            <a:r>
              <a:rPr lang="es-ES" sz="3600" kern="100" dirty="0">
                <a:effectLst/>
                <a:latin typeface="Calibri" panose="020F0502020204030204" pitchFamily="34" charset="0"/>
                <a:ea typeface="Calibri" panose="020F0502020204030204" pitchFamily="34" charset="0"/>
                <a:cs typeface="Times New Roman" panose="02020603050405020304" pitchFamily="18" charset="0"/>
              </a:rPr>
              <a:t>?</a:t>
            </a:r>
            <a:endParaRPr lang="en-US" sz="36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endParaRPr lang="es-BO" sz="36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endParaRPr lang="en-US" sz="36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27168327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SLIDO_APP_VERSION" val="1.6.1.4122"/>
  <p:tag name="SLIDO_PRESENTATION_ID" val="00000000-0000-0000-0000-000000000000"/>
  <p:tag name="SLIDO_EVENT_UUID" val="a1ffbdd1-63a9-4fef-9a4a-09b1e381b39f"/>
  <p:tag name="SLIDO_EVENT_SECTION_UUID" val="9b8d9f9b-6124-4dde-98ff-5d4dd10a6889"/>
</p:tagLst>
</file>

<file path=ppt/tags/tag2.xml><?xml version="1.0" encoding="utf-8"?>
<p:tagLst xmlns:a="http://schemas.openxmlformats.org/drawingml/2006/main" xmlns:r="http://schemas.openxmlformats.org/officeDocument/2006/relationships" xmlns:p="http://schemas.openxmlformats.org/presentationml/2006/main">
  <p:tag name="SLIDO_METADATA" val="eyJUaW1lc3RhbXAiOjE2OTE1NzQ1MDB9"/>
  <p:tag name="SLIDO_TYPE" val="SlidoPoll"/>
  <p:tag name="SLIDO_POLL_UUID" val="4920404e-e111-427d-ab6d-391c230651c6"/>
  <p:tag name="SLIDO_TIMELINE" val="W3sicG9sbFF1ZXN0aW9uVXVpZCI6IjFkYjlkZWM3LWYwOTgtNGQ1Ni1iM2U1LWM2YjE0MGNhYWI4YiIsInNob3dSZXN1bHRzIjp0cnVlLCJzaG93Q29ycmVjdEFuc3dlcnMiOmZhbHNlLCJ2b3RpbmdMb2NrZWQiOmZhbHNlfV0="/>
</p:tagLst>
</file>

<file path=ppt/tags/tag3.xml><?xml version="1.0" encoding="utf-8"?>
<p:tagLst xmlns:a="http://schemas.openxmlformats.org/drawingml/2006/main" xmlns:r="http://schemas.openxmlformats.org/officeDocument/2006/relationships" xmlns:p="http://schemas.openxmlformats.org/presentationml/2006/main">
  <p:tag name="SLIDO_ELEMENT" val="logo"/>
</p:tagLst>
</file>

<file path=ppt/tags/tag4.xml><?xml version="1.0" encoding="utf-8"?>
<p:tagLst xmlns:a="http://schemas.openxmlformats.org/drawingml/2006/main" xmlns:r="http://schemas.openxmlformats.org/officeDocument/2006/relationships" xmlns:p="http://schemas.openxmlformats.org/presentationml/2006/main">
  <p:tag name="SLIDO_ELEMENT" val="interaction_image"/>
  <p:tag name="INTERACTION_TYPE" val="MultipleChoice"/>
</p:tagLst>
</file>

<file path=ppt/tags/tag5.xml><?xml version="1.0" encoding="utf-8"?>
<p:tagLst xmlns:a="http://schemas.openxmlformats.org/drawingml/2006/main" xmlns:r="http://schemas.openxmlformats.org/officeDocument/2006/relationships" xmlns:p="http://schemas.openxmlformats.org/presentationml/2006/main">
  <p:tag name="SLIDO_ELEMENT" val="title"/>
</p:tagLst>
</file>

<file path=ppt/tags/tag6.xml><?xml version="1.0" encoding="utf-8"?>
<p:tagLst xmlns:a="http://schemas.openxmlformats.org/drawingml/2006/main" xmlns:r="http://schemas.openxmlformats.org/officeDocument/2006/relationships" xmlns:p="http://schemas.openxmlformats.org/presentationml/2006/main">
  <p:tag name="SLIDO_ELEMENT" val="footer"/>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617</TotalTime>
  <Words>3440</Words>
  <Application>Microsoft Office PowerPoint</Application>
  <PresentationFormat>Widescreen</PresentationFormat>
  <Paragraphs>228</Paragraphs>
  <Slides>38</Slides>
  <Notes>7</Notes>
  <HiddenSlides>0</HiddenSlides>
  <MMClips>0</MMClips>
  <ScaleCrop>false</ScaleCrop>
  <HeadingPairs>
    <vt:vector size="8" baseType="variant">
      <vt:variant>
        <vt:lpstr>Fonts Used</vt:lpstr>
      </vt:variant>
      <vt:variant>
        <vt:i4>13</vt:i4>
      </vt:variant>
      <vt:variant>
        <vt:lpstr>Theme</vt:lpstr>
      </vt:variant>
      <vt:variant>
        <vt:i4>1</vt:i4>
      </vt:variant>
      <vt:variant>
        <vt:lpstr>Embedded OLE Servers</vt:lpstr>
      </vt:variant>
      <vt:variant>
        <vt:i4>1</vt:i4>
      </vt:variant>
      <vt:variant>
        <vt:lpstr>Slide Titles</vt:lpstr>
      </vt:variant>
      <vt:variant>
        <vt:i4>38</vt:i4>
      </vt:variant>
    </vt:vector>
  </HeadingPairs>
  <TitlesOfParts>
    <vt:vector size="53" baseType="lpstr">
      <vt:lpstr>arial</vt:lpstr>
      <vt:lpstr>arial</vt:lpstr>
      <vt:lpstr>Arial Nova</vt:lpstr>
      <vt:lpstr>Arial Nova Cond</vt:lpstr>
      <vt:lpstr>Calibri</vt:lpstr>
      <vt:lpstr>Calibri Light</vt:lpstr>
      <vt:lpstr>Courier New</vt:lpstr>
      <vt:lpstr>Grandview</vt:lpstr>
      <vt:lpstr>Haettenschweiler</vt:lpstr>
      <vt:lpstr>Impact</vt:lpstr>
      <vt:lpstr>Merriweather</vt:lpstr>
      <vt:lpstr>Söhne</vt:lpstr>
      <vt:lpstr>Wingdings</vt:lpstr>
      <vt:lpstr>Office Theme</vt:lpstr>
      <vt:lpstr>Bitmap Image</vt:lpstr>
      <vt:lpstr>Aplicaciones de Inteligencia Artificial en Economía y Finanzas</vt:lpstr>
      <vt:lpstr>Contenido</vt:lpstr>
      <vt:lpstr>R.M. Gonzales Martinez</vt:lpstr>
      <vt:lpstr>R.M. Gonzales Martinez</vt:lpstr>
      <vt:lpstr>R.M. Gonzales Martinez</vt:lpstr>
      <vt:lpstr>Experiencia de conferencias y consultorías https://www.bayessolutions.org/ </vt:lpstr>
      <vt:lpstr>Fundamentos de la AI</vt:lpstr>
      <vt:lpstr>Fundamentos de la IA ¿Qué es la inteligencia humana?</vt:lpstr>
      <vt:lpstr>Fundamentos de la IA ¿Qué es la IA?</vt:lpstr>
      <vt:lpstr>PowerPoint Presentation</vt:lpstr>
      <vt:lpstr>Fundamentos de la IA ¿Qué es la IA?</vt:lpstr>
      <vt:lpstr>¿Qué es la IA? IA débil </vt:lpstr>
      <vt:lpstr>Fundamentos de la IA</vt:lpstr>
      <vt:lpstr>Fundamentos de la IA</vt:lpstr>
      <vt:lpstr>Fundamentos de la AI</vt:lpstr>
      <vt:lpstr>Fundamentos de la AI</vt:lpstr>
      <vt:lpstr>Fundamentos de la AI ¿Es la AI una moda pasajera?</vt:lpstr>
      <vt:lpstr>Fundamentos de la AI ¿Es la AI una moda pasajera?</vt:lpstr>
      <vt:lpstr>Fundamentos de la AI</vt:lpstr>
      <vt:lpstr>Fundamentos de la IA</vt:lpstr>
      <vt:lpstr>Fundamentos de la AI</vt:lpstr>
      <vt:lpstr>Fundamentos de la AI</vt:lpstr>
      <vt:lpstr>Fundamentos de la AI</vt:lpstr>
      <vt:lpstr>NLP</vt:lpstr>
      <vt:lpstr>NLP: Aplicaciones</vt:lpstr>
      <vt:lpstr>Fundamentos de la AI Lenguajes/software para ML y DL</vt:lpstr>
      <vt:lpstr>IA Bionica</vt:lpstr>
      <vt:lpstr>Fundamentos de la AI Lenguajes/software para NLP</vt:lpstr>
      <vt:lpstr>Fundamentos de la AI Lenguajes/software para ML, DL y NPL</vt:lpstr>
      <vt:lpstr>Aplicaciones</vt:lpstr>
      <vt:lpstr>Aplicaciones</vt:lpstr>
      <vt:lpstr>Aplicaciones</vt:lpstr>
      <vt:lpstr>Aplicaciones</vt:lpstr>
      <vt:lpstr>Aplicaciones</vt:lpstr>
      <vt:lpstr>Redes Neuronales y Economía/econometría </vt:lpstr>
      <vt:lpstr>Redes Neuronales y Economía/econometría </vt:lpstr>
      <vt:lpstr>Teorema Cybenko</vt:lpstr>
      <vt:lpstr>Preguntas, comentarios, sugerencias ¿Qué les interesa de la AI?</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Aplicaciones de Inteligencia Artificial en Economía y Finanzas</dc:title>
  <dc:creator>Rolando Gonzales Martinez</dc:creator>
  <cp:lastModifiedBy>Rolando Gonzales Martinez</cp:lastModifiedBy>
  <cp:revision>3</cp:revision>
  <dcterms:created xsi:type="dcterms:W3CDTF">2023-07-16T11:55:00Z</dcterms:created>
  <dcterms:modified xsi:type="dcterms:W3CDTF">2023-08-11T10:25:39Z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SlidoAppVersion">
    <vt:lpwstr>1.6.1.4122</vt:lpwstr>
  </property>
</Properties>
</file>